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8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
      <p:font typeface="Impact" panose="020B0806030902050204" pitchFamily="34" charset="0"/>
      <p:regular r:id="rId39"/>
    </p:embeddedFont>
    <p:embeddedFont>
      <p:font typeface="Montserrat" pitchFamily="2" charset="77"/>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j7nJUs36ahUgJDcSJwfMoE1I83u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742"/>
    <p:restoredTop sz="94713"/>
  </p:normalViewPr>
  <p:slideViewPr>
    <p:cSldViewPr snapToGrid="0">
      <p:cViewPr varScale="1">
        <p:scale>
          <a:sx n="97" d="100"/>
          <a:sy n="97" d="100"/>
        </p:scale>
        <p:origin x="232"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paenvironmentdigest.com/newsletter/default.asp?NewsletterArticleID=45862&amp;SubjectID=8"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cdn.ymaws.com/www.nibs.org/resource/resmgr/reports/mitigation_saves_2019/mitigationsaves2019report.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ostcenter.umd.edu/case-story-content/raining-classrooms-claud-e-kitchens-outdoor-schoo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chesapeakebay.net/documents/22070/2018-2019_sustainable_schools_management_strategy.pdf"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M. Rath/Chesapeake Bay Program of stormwater overflowing a drain in Annapolis, MD</a:t>
            </a: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229" name="Google Shape;22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Cellular Networks and Internet: https://www.wpowerproducts.com/news/generator-role-helping-cell-towers-during-harvey/</a:t>
            </a:r>
            <a:endParaRPr/>
          </a:p>
        </p:txBody>
      </p:sp>
      <p:sp>
        <p:nvSpPr>
          <p:cNvPr id="236" name="Google Shape;23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Case Study: </a:t>
            </a:r>
            <a:r>
              <a:rPr lang="en-US" u="sng">
                <a:solidFill>
                  <a:schemeClr val="hlink"/>
                </a:solidFill>
                <a:hlinkClick r:id="rId3"/>
              </a:rPr>
              <a:t>http://www.paenvironmentdigest.com/newsletter/default.asp?NewsletterArticleID=45862&amp;SubjectID=8</a:t>
            </a:r>
            <a:r>
              <a:rPr lang="en-US"/>
              <a:t> </a:t>
            </a:r>
            <a:endParaRPr/>
          </a:p>
          <a:p>
            <a:pPr marL="0" lvl="0" indent="0" algn="l" rtl="0">
              <a:lnSpc>
                <a:spcPct val="100000"/>
              </a:lnSpc>
              <a:spcBef>
                <a:spcPts val="0"/>
              </a:spcBef>
              <a:spcAft>
                <a:spcPts val="0"/>
              </a:spcAft>
              <a:buSzPts val="1400"/>
              <a:buNone/>
            </a:pPr>
            <a:r>
              <a:rPr lang="en-US" u="sng">
                <a:solidFill>
                  <a:schemeClr val="hlink"/>
                </a:solidFill>
                <a:hlinkClick r:id="rId4"/>
              </a:rPr>
              <a:t>https://cdn.ymaws.com/www.nibs.org/resource/resmgr/reports/mitigation_saves_2019/mitigationsaves2019report.pdf</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The Outdoor Recreation Economy (Outdoor Industry Association) https://outdoorindustry.org/resource/2017-outdoor-recreation-economy-report/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by S. Droter/Chesapeake Bay Program</a:t>
            </a:r>
            <a:endParaRPr/>
          </a:p>
        </p:txBody>
      </p:sp>
      <p:sp>
        <p:nvSpPr>
          <p:cNvPr id="303" name="Google Shape;30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https://www.pewtrusts.org/~/media/assets/2017/08/fpc_flooding_threatens_public_schools_across_the_country.pdf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from Pixabay.com</a:t>
            </a:r>
            <a:endParaRPr/>
          </a:p>
        </p:txBody>
      </p:sp>
      <p:sp>
        <p:nvSpPr>
          <p:cNvPr id="339" name="Google Shape;33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Flooding Disproportionally Harms Black Neighborhoods, Scientific American: https://www.scientificamerican.com/article/flooding-disproportionately-harms-black-neighborhoods/#:~:text=A%20report%20published%20in%20March,handle%20the%20damage%20and%20disruption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Photos by M. Land and W. Parson (Chesapeake Bay Program)</a:t>
            </a:r>
            <a:endParaRPr/>
          </a:p>
        </p:txBody>
      </p:sp>
      <p:sp>
        <p:nvSpPr>
          <p:cNvPr id="355" name="Google Shape;35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S. Droter/Chesapeake Bay Program</a:t>
            </a:r>
            <a:endParaRPr/>
          </a:p>
        </p:txBody>
      </p:sp>
      <p:sp>
        <p:nvSpPr>
          <p:cNvPr id="370" name="Google Shape;3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References:</a:t>
            </a:r>
            <a:endParaRPr/>
          </a:p>
          <a:p>
            <a:pPr marL="0" marR="0" lvl="0" indent="0" algn="l" rtl="0">
              <a:lnSpc>
                <a:spcPct val="100000"/>
              </a:lnSpc>
              <a:spcBef>
                <a:spcPts val="0"/>
              </a:spcBef>
              <a:spcAft>
                <a:spcPts val="0"/>
              </a:spcAft>
              <a:buClr>
                <a:schemeClr val="dk1"/>
              </a:buClr>
              <a:buSzPts val="1200"/>
              <a:buFont typeface="Calibri"/>
              <a:buNone/>
            </a:pPr>
            <a:r>
              <a:rPr lang="en-US"/>
              <a:t>https://extension.psu.edu/the-role-of-trees-and-forests-in-healthy-watersheds</a:t>
            </a:r>
            <a:endParaRPr/>
          </a:p>
        </p:txBody>
      </p:sp>
      <p:sp>
        <p:nvSpPr>
          <p:cNvPr id="378" name="Google Shape;37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https://www.chesapeakebay.net/channel_files/26661/wetland_tempate_final_2.8.18.pdf</a:t>
            </a:r>
            <a:endParaRPr/>
          </a:p>
          <a:p>
            <a:pPr marL="0" lvl="0" indent="0" algn="l" rtl="0">
              <a:lnSpc>
                <a:spcPct val="100000"/>
              </a:lnSpc>
              <a:spcBef>
                <a:spcPts val="0"/>
              </a:spcBef>
              <a:spcAft>
                <a:spcPts val="0"/>
              </a:spcAft>
              <a:buSzPts val="1400"/>
              <a:buNone/>
            </a:pPr>
            <a:r>
              <a:rPr lang="en-US"/>
              <a:t>https://www.epa.gov/sites/production/files/2015-10/documents/economic_benefits_factsheet3.pdf</a:t>
            </a:r>
            <a:endParaRPr/>
          </a:p>
          <a:p>
            <a:pPr marL="0" lvl="0" indent="0" algn="l" rtl="0">
              <a:lnSpc>
                <a:spcPct val="100000"/>
              </a:lnSpc>
              <a:spcBef>
                <a:spcPts val="0"/>
              </a:spcBef>
              <a:spcAft>
                <a:spcPts val="0"/>
              </a:spcAft>
              <a:buSzPts val="1400"/>
              <a:buNone/>
            </a:pPr>
            <a:r>
              <a:rPr lang="en-US"/>
              <a:t>https://news.ucsc.edu/2016/10/coastal-wetlands.html</a:t>
            </a:r>
            <a:endParaRPr/>
          </a:p>
        </p:txBody>
      </p:sp>
      <p:sp>
        <p:nvSpPr>
          <p:cNvPr id="398" name="Google Shape;39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https://www.epa.gov/green-infrastructure/benefits-green-infrastructure#communities</a:t>
            </a:r>
            <a:endParaRPr/>
          </a:p>
        </p:txBody>
      </p:sp>
      <p:sp>
        <p:nvSpPr>
          <p:cNvPr id="413" name="Google Shape;41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marR="0" lvl="0" indent="0" algn="l" rtl="0">
              <a:lnSpc>
                <a:spcPct val="100000"/>
              </a:lnSpc>
              <a:spcBef>
                <a:spcPts val="0"/>
              </a:spcBef>
              <a:spcAft>
                <a:spcPts val="0"/>
              </a:spcAft>
              <a:buClr>
                <a:srgbClr val="458A50"/>
              </a:buClr>
              <a:buSzPts val="1200"/>
              <a:buFont typeface="Calibri"/>
              <a:buNone/>
            </a:pPr>
            <a:r>
              <a:rPr lang="en-US" sz="1200" u="sng">
                <a:solidFill>
                  <a:schemeClr val="hlink"/>
                </a:solidFill>
                <a:hlinkClick r:id="rId3"/>
              </a:rPr>
              <a:t>https://mostcenter.umd.edu/case-story-content/raining-classrooms-claud-e-kitchens-outdoor-school</a:t>
            </a:r>
            <a:r>
              <a:rPr lang="en-US" sz="1200">
                <a:solidFill>
                  <a:srgbClr val="458A50"/>
                </a:solidFill>
              </a:rPr>
              <a:t> </a:t>
            </a:r>
            <a:endParaRPr/>
          </a:p>
          <a:p>
            <a:pPr marL="0" marR="0" lvl="0" indent="0" algn="l" rtl="0">
              <a:lnSpc>
                <a:spcPct val="100000"/>
              </a:lnSpc>
              <a:spcBef>
                <a:spcPts val="0"/>
              </a:spcBef>
              <a:spcAft>
                <a:spcPts val="0"/>
              </a:spcAft>
              <a:buClr>
                <a:srgbClr val="458A50"/>
              </a:buClr>
              <a:buSzPts val="1200"/>
              <a:buFont typeface="Calibri"/>
              <a:buNone/>
            </a:pPr>
            <a:r>
              <a:rPr lang="en-US" sz="1200" u="sng">
                <a:solidFill>
                  <a:schemeClr val="hlink"/>
                </a:solidFill>
                <a:hlinkClick r:id="rId4"/>
              </a:rPr>
              <a:t>https://www.chesapeakebay.net/documents/22070/2018-2019_sustainable_schools_management_strategy.pdf</a:t>
            </a:r>
            <a:r>
              <a:rPr lang="en-US" sz="1200">
                <a:solidFill>
                  <a:srgbClr val="458A50"/>
                </a:solidFill>
              </a:rPr>
              <a:t> </a:t>
            </a:r>
            <a:endParaRPr/>
          </a:p>
          <a:p>
            <a:pPr marL="0" lvl="0" indent="0" algn="l" rtl="0">
              <a:lnSpc>
                <a:spcPct val="100000"/>
              </a:lnSpc>
              <a:spcBef>
                <a:spcPts val="0"/>
              </a:spcBef>
              <a:spcAft>
                <a:spcPts val="0"/>
              </a:spcAft>
              <a:buSzPts val="1400"/>
              <a:buNone/>
            </a:pPr>
            <a:endParaRPr u="none">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u="none">
                <a:solidFill>
                  <a:schemeClr val="dk1"/>
                </a:solidFill>
                <a:latin typeface="Century Gothic"/>
                <a:ea typeface="Century Gothic"/>
                <a:cs typeface="Century Gothic"/>
                <a:sym typeface="Century Gothic"/>
              </a:rPr>
              <a:t>Photo from Claud E. Kitchens Outdoor School; http://claudekitchensoutdoorschoolatfai.weebly.com/what-a-day-looks-like-through-the-eyes-of-a-5th-grader.html</a:t>
            </a:r>
            <a:endParaRPr/>
          </a:p>
        </p:txBody>
      </p:sp>
      <p:sp>
        <p:nvSpPr>
          <p:cNvPr id="430" name="Google Shape;4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467" name="Google Shape;46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https://www.climate.gov/news-features/featured-images/prepare-more-downpours-heavy-rain-has-increased-across-most-united-0</a:t>
            </a:r>
            <a:endParaRPr/>
          </a:p>
          <a:p>
            <a:pPr marL="0" lvl="0" indent="0" algn="l" rtl="0">
              <a:lnSpc>
                <a:spcPct val="100000"/>
              </a:lnSpc>
              <a:spcBef>
                <a:spcPts val="0"/>
              </a:spcBef>
              <a:spcAft>
                <a:spcPts val="0"/>
              </a:spcAft>
              <a:buSzPts val="1400"/>
              <a:buNone/>
            </a:pPr>
            <a:r>
              <a:rPr lang="en-US"/>
              <a:t>Floods drive Binghamton toward sea change of resiliency by Ad Crable, Bay Journal December 2020 https://www.bayjournal.com/eedition/page-16/page_4b7f4d42-7047-509f-a7bc-fae17293d235.html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by W. Parson/Chesapeake Bay Program</a:t>
            </a:r>
            <a:endParaRPr/>
          </a:p>
        </p:txBody>
      </p:sp>
      <p:sp>
        <p:nvSpPr>
          <p:cNvPr id="474" name="Google Shape;47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https://www.epa.gov/arc-x/climate-adaptation-and-stormwater-runoff</a:t>
            </a:r>
            <a:endParaRPr/>
          </a:p>
          <a:p>
            <a:pPr marL="0" lvl="0" indent="0" algn="l" rtl="0">
              <a:lnSpc>
                <a:spcPct val="100000"/>
              </a:lnSpc>
              <a:spcBef>
                <a:spcPts val="0"/>
              </a:spcBef>
              <a:spcAft>
                <a:spcPts val="0"/>
              </a:spcAft>
              <a:buSzPts val="1400"/>
              <a:buNone/>
            </a:pPr>
            <a:r>
              <a:rPr lang="en-US"/>
              <a:t>https://tidesandcurrents.noaa.gov/publications/Techrpt_092_2019_State_of_US_High_Tide_Flooding_with_a_2020_Outlook_30June2020.pdf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from https://www.norfolk.gov/Blog.aspx?IID=786#item and W. Parson/Chesapeake Bay Program</a:t>
            </a:r>
            <a:endParaRPr/>
          </a:p>
        </p:txBody>
      </p:sp>
      <p:sp>
        <p:nvSpPr>
          <p:cNvPr id="494" name="Google Shape;49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M. Land/Chesapeake Bay Program</a:t>
            </a:r>
            <a:endParaRPr/>
          </a:p>
        </p:txBody>
      </p:sp>
      <p:sp>
        <p:nvSpPr>
          <p:cNvPr id="144" name="Google Shape;14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M. Rath/Chesapeake Bay Program</a:t>
            </a:r>
            <a:endParaRPr/>
          </a:p>
        </p:txBody>
      </p:sp>
      <p:sp>
        <p:nvSpPr>
          <p:cNvPr id="157" name="Google Shape;15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M. Rath/Chesapeake Bay Program</a:t>
            </a:r>
            <a:endParaRPr/>
          </a:p>
        </p:txBody>
      </p:sp>
      <p:sp>
        <p:nvSpPr>
          <p:cNvPr id="175" name="Google Shape;17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https://www.epa.gov/npdes/stormwater-discharges-municipal-sources</a:t>
            </a:r>
            <a:endParaRPr/>
          </a:p>
          <a:p>
            <a:pPr marL="0" lvl="0" indent="0" algn="l" rtl="0">
              <a:lnSpc>
                <a:spcPct val="100000"/>
              </a:lnSpc>
              <a:spcBef>
                <a:spcPts val="0"/>
              </a:spcBef>
              <a:spcAft>
                <a:spcPts val="0"/>
              </a:spcAft>
              <a:buSzPts val="1400"/>
              <a:buNone/>
            </a:pPr>
            <a:r>
              <a:rPr lang="en-US"/>
              <a:t>https://extension.psu.edu/what-is-an-ms4</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by A. Pimental/Chesapeake Bay Program</a:t>
            </a:r>
            <a:endParaRPr/>
          </a:p>
        </p:txBody>
      </p:sp>
      <p:sp>
        <p:nvSpPr>
          <p:cNvPr id="216" name="Google Shape;21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Montserrat"/>
              <a:buNone/>
              <a:defRPr sz="600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Clr>
                <a:schemeClr val="lt1"/>
              </a:buClr>
              <a:buSzPts val="2400"/>
              <a:buNone/>
              <a:defRPr sz="2400">
                <a:latin typeface="Montserrat"/>
                <a:ea typeface="Montserrat"/>
                <a:cs typeface="Montserrat"/>
                <a:sym typeface="Montserrat"/>
              </a:defRPr>
            </a:lvl1pPr>
            <a:lvl2pPr lvl="1" algn="ctr">
              <a:lnSpc>
                <a:spcPct val="120000"/>
              </a:lnSpc>
              <a:spcBef>
                <a:spcPts val="500"/>
              </a:spcBef>
              <a:spcAft>
                <a:spcPts val="0"/>
              </a:spcAft>
              <a:buClr>
                <a:schemeClr val="lt1"/>
              </a:buClr>
              <a:buSzPts val="2000"/>
              <a:buNone/>
              <a:defRPr sz="2000"/>
            </a:lvl2pPr>
            <a:lvl3pPr lvl="2" algn="ctr">
              <a:lnSpc>
                <a:spcPct val="120000"/>
              </a:lnSpc>
              <a:spcBef>
                <a:spcPts val="500"/>
              </a:spcBef>
              <a:spcAft>
                <a:spcPts val="0"/>
              </a:spcAft>
              <a:buClr>
                <a:schemeClr val="lt1"/>
              </a:buClr>
              <a:buSzPts val="1800"/>
              <a:buNone/>
              <a:defRPr sz="1800"/>
            </a:lvl3pPr>
            <a:lvl4pPr lvl="3" algn="ctr">
              <a:lnSpc>
                <a:spcPct val="120000"/>
              </a:lnSpc>
              <a:spcBef>
                <a:spcPts val="500"/>
              </a:spcBef>
              <a:spcAft>
                <a:spcPts val="0"/>
              </a:spcAft>
              <a:buClr>
                <a:schemeClr val="lt1"/>
              </a:buClr>
              <a:buSzPts val="1600"/>
              <a:buNone/>
              <a:defRPr sz="1600"/>
            </a:lvl4pPr>
            <a:lvl5pPr lvl="4" algn="ctr">
              <a:lnSpc>
                <a:spcPct val="12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8"/>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8"/>
          <p:cNvSpPr txBox="1">
            <a:spLocks noGrp="1"/>
          </p:cNvSpPr>
          <p:nvPr>
            <p:ph type="body" idx="1"/>
          </p:nvPr>
        </p:nvSpPr>
        <p:spPr>
          <a:xfrm rot="5400000">
            <a:off x="3678929" y="-1497908"/>
            <a:ext cx="4834142"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22"/>
        <p:cNvGrpSpPr/>
        <p:nvPr/>
      </p:nvGrpSpPr>
      <p:grpSpPr>
        <a:xfrm>
          <a:off x="0" y="0"/>
          <a:ext cx="0" cy="0"/>
          <a:chOff x="0" y="0"/>
          <a:chExt cx="0" cy="0"/>
        </a:xfrm>
      </p:grpSpPr>
      <p:sp>
        <p:nvSpPr>
          <p:cNvPr id="23" name="Google Shape;23;p30"/>
          <p:cNvSpPr txBox="1">
            <a:spLocks noGrp="1"/>
          </p:cNvSpPr>
          <p:nvPr>
            <p:ph type="body" idx="1"/>
          </p:nvPr>
        </p:nvSpPr>
        <p:spPr>
          <a:xfrm>
            <a:off x="112643" y="1011929"/>
            <a:ext cx="10515600" cy="4834142"/>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1000"/>
              </a:spcBef>
              <a:spcAft>
                <a:spcPts val="0"/>
              </a:spcAft>
              <a:buClr>
                <a:schemeClr val="dk1"/>
              </a:buClr>
              <a:buSzPts val="2800"/>
              <a:buChar char="•"/>
              <a:defRPr>
                <a:solidFill>
                  <a:schemeClr val="dk1"/>
                </a:solidFill>
                <a:latin typeface="Century Gothic"/>
                <a:ea typeface="Century Gothic"/>
                <a:cs typeface="Century Gothic"/>
                <a:sym typeface="Century Gothic"/>
              </a:defRPr>
            </a:lvl1pPr>
            <a:lvl2pPr marL="914400" lvl="1" indent="-381000" algn="l">
              <a:lnSpc>
                <a:spcPct val="120000"/>
              </a:lnSpc>
              <a:spcBef>
                <a:spcPts val="500"/>
              </a:spcBef>
              <a:spcAft>
                <a:spcPts val="0"/>
              </a:spcAft>
              <a:buClr>
                <a:schemeClr val="dk1"/>
              </a:buClr>
              <a:buSzPts val="2400"/>
              <a:buChar char="•"/>
              <a:defRPr>
                <a:solidFill>
                  <a:schemeClr val="dk1"/>
                </a:solidFill>
                <a:latin typeface="Century Gothic"/>
                <a:ea typeface="Century Gothic"/>
                <a:cs typeface="Century Gothic"/>
                <a:sym typeface="Century Gothic"/>
              </a:defRPr>
            </a:lvl2pPr>
            <a:lvl3pPr marL="1371600" lvl="2" indent="-355600" algn="l">
              <a:lnSpc>
                <a:spcPct val="120000"/>
              </a:lnSpc>
              <a:spcBef>
                <a:spcPts val="500"/>
              </a:spcBef>
              <a:spcAft>
                <a:spcPts val="0"/>
              </a:spcAft>
              <a:buClr>
                <a:schemeClr val="dk1"/>
              </a:buClr>
              <a:buSzPts val="2000"/>
              <a:buChar char="•"/>
              <a:defRPr>
                <a:solidFill>
                  <a:schemeClr val="dk1"/>
                </a:solidFill>
                <a:latin typeface="Century Gothic"/>
                <a:ea typeface="Century Gothic"/>
                <a:cs typeface="Century Gothic"/>
                <a:sym typeface="Century Gothic"/>
              </a:defRPr>
            </a:lvl3pPr>
            <a:lvl4pPr marL="1828800" lvl="3"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4pPr>
            <a:lvl5pPr marL="2286000" lvl="4"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0"/>
          <p:cNvSpPr txBox="1">
            <a:spLocks noGrp="1"/>
          </p:cNvSpPr>
          <p:nvPr>
            <p:ph type="title"/>
          </p:nvPr>
        </p:nvSpPr>
        <p:spPr>
          <a:xfrm>
            <a:off x="329838" y="0"/>
            <a:ext cx="6375762" cy="8647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2800"/>
              <a:buFont typeface="Impact"/>
              <a:buNone/>
              <a:defRPr sz="2800" b="0">
                <a:solidFill>
                  <a:schemeClr val="dk2"/>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8B8B8B"/>
              </a:buClr>
              <a:buSzPts val="2400"/>
              <a:buNone/>
              <a:defRPr sz="2400">
                <a:solidFill>
                  <a:srgbClr val="8B8B8B"/>
                </a:solidFill>
              </a:defRPr>
            </a:lvl1pPr>
            <a:lvl2pPr marL="914400" lvl="1" indent="-228600" algn="l">
              <a:lnSpc>
                <a:spcPct val="120000"/>
              </a:lnSpc>
              <a:spcBef>
                <a:spcPts val="500"/>
              </a:spcBef>
              <a:spcAft>
                <a:spcPts val="0"/>
              </a:spcAft>
              <a:buClr>
                <a:srgbClr val="8B8B8B"/>
              </a:buClr>
              <a:buSzPts val="2000"/>
              <a:buNone/>
              <a:defRPr sz="2000">
                <a:solidFill>
                  <a:srgbClr val="8B8B8B"/>
                </a:solidFill>
              </a:defRPr>
            </a:lvl2pPr>
            <a:lvl3pPr marL="1371600" lvl="2" indent="-228600" algn="l">
              <a:lnSpc>
                <a:spcPct val="120000"/>
              </a:lnSpc>
              <a:spcBef>
                <a:spcPts val="500"/>
              </a:spcBef>
              <a:spcAft>
                <a:spcPts val="0"/>
              </a:spcAft>
              <a:buClr>
                <a:srgbClr val="8B8B8B"/>
              </a:buClr>
              <a:buSzPts val="1800"/>
              <a:buNone/>
              <a:defRPr sz="1800">
                <a:solidFill>
                  <a:srgbClr val="8B8B8B"/>
                </a:solidFill>
              </a:defRPr>
            </a:lvl3pPr>
            <a:lvl4pPr marL="1828800" lvl="3" indent="-228600" algn="l">
              <a:lnSpc>
                <a:spcPct val="120000"/>
              </a:lnSpc>
              <a:spcBef>
                <a:spcPts val="500"/>
              </a:spcBef>
              <a:spcAft>
                <a:spcPts val="0"/>
              </a:spcAft>
              <a:buClr>
                <a:srgbClr val="8B8B8B"/>
              </a:buClr>
              <a:buSzPts val="1600"/>
              <a:buNone/>
              <a:defRPr sz="1600">
                <a:solidFill>
                  <a:srgbClr val="8B8B8B"/>
                </a:solidFill>
              </a:defRPr>
            </a:lvl4pPr>
            <a:lvl5pPr marL="2286000" lvl="4" indent="-228600" algn="l">
              <a:lnSpc>
                <a:spcPct val="120000"/>
              </a:lnSpc>
              <a:spcBef>
                <a:spcPts val="500"/>
              </a:spcBef>
              <a:spcAft>
                <a:spcPts val="0"/>
              </a:spcAft>
              <a:buClr>
                <a:srgbClr val="8B8B8B"/>
              </a:buClr>
              <a:buSzPts val="1600"/>
              <a:buNone/>
              <a:defRPr sz="1600">
                <a:solidFill>
                  <a:srgbClr val="8B8B8B"/>
                </a:solidFill>
              </a:defRPr>
            </a:lvl5pPr>
            <a:lvl6pPr marL="2743200" lvl="5" indent="-228600" algn="l">
              <a:lnSpc>
                <a:spcPct val="90000"/>
              </a:lnSpc>
              <a:spcBef>
                <a:spcPts val="500"/>
              </a:spcBef>
              <a:spcAft>
                <a:spcPts val="0"/>
              </a:spcAft>
              <a:buClr>
                <a:srgbClr val="8B8B8B"/>
              </a:buClr>
              <a:buSzPts val="1600"/>
              <a:buNone/>
              <a:defRPr sz="1600">
                <a:solidFill>
                  <a:srgbClr val="8B8B8B"/>
                </a:solidFill>
              </a:defRPr>
            </a:lvl6pPr>
            <a:lvl7pPr marL="3200400" lvl="6" indent="-228600" algn="l">
              <a:lnSpc>
                <a:spcPct val="90000"/>
              </a:lnSpc>
              <a:spcBef>
                <a:spcPts val="500"/>
              </a:spcBef>
              <a:spcAft>
                <a:spcPts val="0"/>
              </a:spcAft>
              <a:buClr>
                <a:srgbClr val="8B8B8B"/>
              </a:buClr>
              <a:buSzPts val="1600"/>
              <a:buNone/>
              <a:defRPr sz="1600">
                <a:solidFill>
                  <a:srgbClr val="8B8B8B"/>
                </a:solidFill>
              </a:defRPr>
            </a:lvl7pPr>
            <a:lvl8pPr marL="3657600" lvl="7" indent="-228600" algn="l">
              <a:lnSpc>
                <a:spcPct val="90000"/>
              </a:lnSpc>
              <a:spcBef>
                <a:spcPts val="500"/>
              </a:spcBef>
              <a:spcAft>
                <a:spcPts val="0"/>
              </a:spcAft>
              <a:buClr>
                <a:srgbClr val="8B8B8B"/>
              </a:buClr>
              <a:buSzPts val="1600"/>
              <a:buNone/>
              <a:defRPr sz="1600">
                <a:solidFill>
                  <a:srgbClr val="8B8B8B"/>
                </a:solidFill>
              </a:defRPr>
            </a:lvl8pPr>
            <a:lvl9pPr marL="4114800" lvl="8" indent="-228600" algn="l">
              <a:lnSpc>
                <a:spcPct val="90000"/>
              </a:lnSpc>
              <a:spcBef>
                <a:spcPts val="500"/>
              </a:spcBef>
              <a:spcAft>
                <a:spcPts val="0"/>
              </a:spcAft>
              <a:buClr>
                <a:srgbClr val="8B8B8B"/>
              </a:buClr>
              <a:buSzPts val="1600"/>
              <a:buNone/>
              <a:defRPr sz="1600">
                <a:solidFill>
                  <a:srgbClr val="8B8B8B"/>
                </a:solidFill>
              </a:defRPr>
            </a:lvl9pPr>
          </a:lstStyle>
          <a:p>
            <a:endParaRPr/>
          </a:p>
        </p:txBody>
      </p:sp>
      <p:sp>
        <p:nvSpPr>
          <p:cNvPr id="35" name="Google Shape;3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3"/>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20000"/>
              </a:lnSpc>
              <a:spcBef>
                <a:spcPts val="1000"/>
              </a:spcBef>
              <a:spcAft>
                <a:spcPts val="0"/>
              </a:spcAft>
              <a:buClr>
                <a:schemeClr val="lt1"/>
              </a:buClr>
              <a:buSzPts val="3200"/>
              <a:buChar char="•"/>
              <a:defRPr sz="3200"/>
            </a:lvl1pPr>
            <a:lvl2pPr marL="914400" lvl="1" indent="-406400" algn="l">
              <a:lnSpc>
                <a:spcPct val="120000"/>
              </a:lnSpc>
              <a:spcBef>
                <a:spcPts val="500"/>
              </a:spcBef>
              <a:spcAft>
                <a:spcPts val="0"/>
              </a:spcAft>
              <a:buClr>
                <a:schemeClr val="lt1"/>
              </a:buClr>
              <a:buSzPts val="2800"/>
              <a:buChar char="•"/>
              <a:defRPr sz="2800"/>
            </a:lvl2pPr>
            <a:lvl3pPr marL="1371600" lvl="2" indent="-381000" algn="l">
              <a:lnSpc>
                <a:spcPct val="120000"/>
              </a:lnSpc>
              <a:spcBef>
                <a:spcPts val="500"/>
              </a:spcBef>
              <a:spcAft>
                <a:spcPts val="0"/>
              </a:spcAft>
              <a:buClr>
                <a:schemeClr val="lt1"/>
              </a:buClr>
              <a:buSzPts val="2400"/>
              <a:buChar char="•"/>
              <a:defRPr sz="2400"/>
            </a:lvl3pPr>
            <a:lvl4pPr marL="1828800" lvl="3" indent="-355600" algn="l">
              <a:lnSpc>
                <a:spcPct val="120000"/>
              </a:lnSpc>
              <a:spcBef>
                <a:spcPts val="500"/>
              </a:spcBef>
              <a:spcAft>
                <a:spcPts val="0"/>
              </a:spcAft>
              <a:buClr>
                <a:schemeClr val="lt1"/>
              </a:buClr>
              <a:buSzPts val="2000"/>
              <a:buChar char="•"/>
              <a:defRPr sz="2000"/>
            </a:lvl4pPr>
            <a:lvl5pPr marL="2286000" lvl="4" indent="-355600" algn="l">
              <a:lnSpc>
                <a:spcPct val="12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7"/>
          <p:cNvSpPr>
            <a:spLocks noGrp="1"/>
          </p:cNvSpPr>
          <p:nvPr>
            <p:ph type="pic" idx="2"/>
          </p:nvPr>
        </p:nvSpPr>
        <p:spPr>
          <a:xfrm>
            <a:off x="5183188" y="987425"/>
            <a:ext cx="6172200" cy="4873625"/>
          </a:xfrm>
          <a:prstGeom prst="rect">
            <a:avLst/>
          </a:prstGeom>
          <a:noFill/>
          <a:ln>
            <a:noFill/>
          </a:ln>
        </p:spPr>
      </p:sp>
      <p:sp>
        <p:nvSpPr>
          <p:cNvPr id="69" name="Google Shape;69;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342821"/>
            <a:ext cx="10515600" cy="483414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20000"/>
              </a:lnSpc>
              <a:spcBef>
                <a:spcPts val="1000"/>
              </a:spcBef>
              <a:spcAft>
                <a:spcPts val="0"/>
              </a:spcAft>
              <a:buClr>
                <a:schemeClr val="lt1"/>
              </a:buClr>
              <a:buSzPts val="2800"/>
              <a:buFont typeface="Arial"/>
              <a:buChar char="•"/>
              <a:defRPr sz="2800" b="0" i="0" u="none" strike="noStrike" cap="none">
                <a:solidFill>
                  <a:schemeClr val="lt1"/>
                </a:solidFill>
                <a:latin typeface="Montserrat"/>
                <a:ea typeface="Montserrat"/>
                <a:cs typeface="Montserrat"/>
                <a:sym typeface="Montserrat"/>
              </a:defRPr>
            </a:lvl1pPr>
            <a:lvl2pPr marL="914400" marR="0" lvl="1" indent="-381000" algn="l" rtl="0">
              <a:lnSpc>
                <a:spcPct val="120000"/>
              </a:lnSpc>
              <a:spcBef>
                <a:spcPts val="500"/>
              </a:spcBef>
              <a:spcAft>
                <a:spcPts val="0"/>
              </a:spcAft>
              <a:buClr>
                <a:schemeClr val="lt1"/>
              </a:buClr>
              <a:buSzPts val="2400"/>
              <a:buFont typeface="Arial"/>
              <a:buChar char="•"/>
              <a:defRPr sz="2400" b="0" i="0" u="none" strike="noStrike" cap="none">
                <a:solidFill>
                  <a:schemeClr val="lt1"/>
                </a:solidFill>
                <a:latin typeface="Montserrat"/>
                <a:ea typeface="Montserrat"/>
                <a:cs typeface="Montserrat"/>
                <a:sym typeface="Montserrat"/>
              </a:defRPr>
            </a:lvl2pPr>
            <a:lvl3pPr marL="1371600" marR="0" lvl="2" indent="-355600" algn="l" rtl="0">
              <a:lnSpc>
                <a:spcPct val="120000"/>
              </a:lnSpc>
              <a:spcBef>
                <a:spcPts val="500"/>
              </a:spcBef>
              <a:spcAft>
                <a:spcPts val="0"/>
              </a:spcAft>
              <a:buClr>
                <a:schemeClr val="lt1"/>
              </a:buClr>
              <a:buSzPts val="2000"/>
              <a:buFont typeface="Arial"/>
              <a:buChar char="•"/>
              <a:defRPr sz="2000" b="0" i="0" u="none" strike="noStrike" cap="none">
                <a:solidFill>
                  <a:schemeClr val="lt1"/>
                </a:solidFill>
                <a:latin typeface="Montserrat"/>
                <a:ea typeface="Montserrat"/>
                <a:cs typeface="Montserrat"/>
                <a:sym typeface="Montserrat"/>
              </a:defRPr>
            </a:lvl3pPr>
            <a:lvl4pPr marL="1828800" marR="0" lvl="3"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4pPr>
            <a:lvl5pPr marL="2286000" marR="0" lvl="4"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epa.gov/npdes/about-npd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www.chesapeakebay.net/channel_files/32171/fish-adv-infographic-english-print-v2.pdf" TargetMode="External"/><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mc.vims.edu/#/home" TargetMode="External"/><Relationship Id="rId5" Type="http://schemas.openxmlformats.org/officeDocument/2006/relationships/image" Target="../media/image26.jpg"/><Relationship Id="rId4" Type="http://schemas.openxmlformats.org/officeDocument/2006/relationships/hyperlink" Target="https://www.chesapeakemonitoringcoop.or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7.png"/><Relationship Id="rId7"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paenvironmentdigest.com/newsletter/default.asp?NewsletterArticleID=45862&amp;SubjectID=8"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protectlocalwaterways.org/" TargetMode="Externa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maeoe.org/green-schools-and-green-centers/green-schools-program" TargetMode="External"/><Relationship Id="rId13" Type="http://schemas.openxmlformats.org/officeDocument/2006/relationships/image" Target="../media/image44.png"/><Relationship Id="rId18" Type="http://schemas.openxmlformats.org/officeDocument/2006/relationships/hyperlink" Target="https://wvde.us/middle-secondary-learning/science/wv-sustainable-schools/#:~:text=The%20West%20Virginia%20Sustainable%20Schools,into%20the%20curriculum%20and%20community." TargetMode="External"/><Relationship Id="rId3" Type="http://schemas.openxmlformats.org/officeDocument/2006/relationships/image" Target="../media/image40.jpg"/><Relationship Id="rId7" Type="http://schemas.openxmlformats.org/officeDocument/2006/relationships/image" Target="../media/image41.png"/><Relationship Id="rId12" Type="http://schemas.openxmlformats.org/officeDocument/2006/relationships/hyperlink" Target="https://www.dec.ny.gov/education/41746.html" TargetMode="External"/><Relationship Id="rId17" Type="http://schemas.openxmlformats.org/officeDocument/2006/relationships/image" Target="../media/image46.png"/><Relationship Id="rId2" Type="http://schemas.openxmlformats.org/officeDocument/2006/relationships/notesSlide" Target="../notesSlides/notesSlide21.xml"/><Relationship Id="rId16" Type="http://schemas.openxmlformats.org/officeDocument/2006/relationships/hyperlink" Target="https://www.education.pa.gov/Teachers%20-%20Administrators/GreenSchools/Pages/default.aspx" TargetMode="External"/><Relationship Id="rId1" Type="http://schemas.openxmlformats.org/officeDocument/2006/relationships/slideLayout" Target="../slideLayouts/slideLayout2.xml"/><Relationship Id="rId6" Type="http://schemas.openxmlformats.org/officeDocument/2006/relationships/hyperlink" Target="https://dcps.dc.gov/page/sustainable-dcps-projects-and-initiatives" TargetMode="External"/><Relationship Id="rId11" Type="http://schemas.openxmlformats.org/officeDocument/2006/relationships/image" Target="../media/image43.png"/><Relationship Id="rId5" Type="http://schemas.openxmlformats.org/officeDocument/2006/relationships/hyperlink" Target="https://mostcenter.umd.edu/case-story-content/raining-classrooms-claud-e-kitchens-outdoor-schoo" TargetMode="External"/><Relationship Id="rId15" Type="http://schemas.openxmlformats.org/officeDocument/2006/relationships/image" Target="../media/image45.png"/><Relationship Id="rId10" Type="http://schemas.openxmlformats.org/officeDocument/2006/relationships/hyperlink" Target="https://greenbuildingunited.org/initiatives/green-schools" TargetMode="External"/><Relationship Id="rId19" Type="http://schemas.openxmlformats.org/officeDocument/2006/relationships/image" Target="../media/image47.png"/><Relationship Id="rId4" Type="http://schemas.openxmlformats.org/officeDocument/2006/relationships/hyperlink" Target="https://mostcenter.umd.edu/case-story-content/raining-classrooms-claud-e-kitchens-outdoor-school" TargetMode="External"/><Relationship Id="rId9" Type="http://schemas.openxmlformats.org/officeDocument/2006/relationships/image" Target="../media/image42.png"/><Relationship Id="rId14" Type="http://schemas.openxmlformats.org/officeDocument/2006/relationships/hyperlink" Target="https://dwr.virginia.gov/education/school-recogniti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bayjournal.com/news/climate_change/floods-drive-binghamton-toward-sea-change-of-resiliency/article_e75c7f86-354d-11eb-b83f-ab0b9281bf63.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therevelator.org/interactive-map-precipitation-2050/" TargetMode="External"/><Relationship Id="rId5" Type="http://schemas.openxmlformats.org/officeDocument/2006/relationships/image" Target="../media/image50.png"/><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youtube.com/watch?v=G-ZodfZ-mdU" TargetMode="External"/><Relationship Id="rId5" Type="http://schemas.openxmlformats.org/officeDocument/2006/relationships/hyperlink" Target="https://www.pewtrusts.org/en/research-and-analysis/issue-briefs/2019/11/norfolks-revised-zoning-ordinance-aims-to-improve-flood-resilience" TargetMode="External"/><Relationship Id="rId4" Type="http://schemas.openxmlformats.org/officeDocument/2006/relationships/hyperlink" Target="https://coast.noaa.gov/slr/" TargetMode="External"/><Relationship Id="rId9" Type="http://schemas.openxmlformats.org/officeDocument/2006/relationships/hyperlink" Target="https://advances.sciencemag.org/content/5/2/eaau273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hyperlink" Target="https://www.epa.gov/green-infrastructure" TargetMode="External"/><Relationship Id="rId3" Type="http://schemas.openxmlformats.org/officeDocument/2006/relationships/hyperlink" Target="http://nrcsolutions.org/" TargetMode="External"/><Relationship Id="rId7" Type="http://schemas.openxmlformats.org/officeDocument/2006/relationships/hyperlink" Target="https://www.epa.gov/sites/production/files/2015-09/documents/green_infrastructure_roadshow.pdf" TargetMode="External"/><Relationship Id="rId12" Type="http://schemas.openxmlformats.org/officeDocument/2006/relationships/hyperlink" Target="https://www.chesapeakebay.net/channel_files/39899/cbp-rain-garden-poster-partner-version.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etlandswatch.org/landscape-resources" TargetMode="External"/><Relationship Id="rId11" Type="http://schemas.openxmlformats.org/officeDocument/2006/relationships/hyperlink" Target="https://www.chesapeakebay.net/who/group/toxic_contaminants_workgroup" TargetMode="External"/><Relationship Id="rId5" Type="http://schemas.openxmlformats.org/officeDocument/2006/relationships/hyperlink" Target="https://firststreet.org/" TargetMode="External"/><Relationship Id="rId10" Type="http://schemas.openxmlformats.org/officeDocument/2006/relationships/hyperlink" Target="https://chesapeakestormwater.net/resource/why-watersheds-matter-webcast-recording/" TargetMode="External"/><Relationship Id="rId4" Type="http://schemas.openxmlformats.org/officeDocument/2006/relationships/hyperlink" Target="https://mostcenter.umd.edu/" TargetMode="External"/><Relationship Id="rId9" Type="http://schemas.openxmlformats.org/officeDocument/2006/relationships/hyperlink" Target="https://www.chesapeakebay.net/issues/stormwater_runoff/"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chesapeakebay.net/news/blog/seeing_green_in_infrastructure" TargetMode="External"/><Relationship Id="rId3" Type="http://schemas.openxmlformats.org/officeDocument/2006/relationships/hyperlink" Target="https://www.chesapeakebay.net/issues/stormwater_runoff/" TargetMode="External"/><Relationship Id="rId7" Type="http://schemas.openxmlformats.org/officeDocument/2006/relationships/hyperlink" Target="https://www.chesapeakebay.net/discover/field-guide/all/algae/al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chesapeakebay.net/what/goals/toxic_contaminants" TargetMode="External"/><Relationship Id="rId5" Type="http://schemas.openxmlformats.org/officeDocument/2006/relationships/hyperlink" Target="https://www.chesapeakebay.net/news/blog/photo_essay_microplastics_in_the_chesapeake_bay" TargetMode="External"/><Relationship Id="rId4" Type="http://schemas.openxmlformats.org/officeDocument/2006/relationships/hyperlink" Target="https://extension.psu.edu/what-is-an-ms4" TargetMode="External"/><Relationship Id="rId9" Type="http://schemas.openxmlformats.org/officeDocument/2006/relationships/hyperlink" Target="https://www.scientificamerican.com/article/with-sea-level-rise-high-tide-flooding-spikes-along-u-s-coasts/"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4.jpg"/><Relationship Id="rId7" Type="http://schemas.openxmlformats.org/officeDocument/2006/relationships/slide" Target="slide1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7.xml"/><Relationship Id="rId10" Type="http://schemas.openxmlformats.org/officeDocument/2006/relationships/slide" Target="slide27.xml"/><Relationship Id="rId4" Type="http://schemas.openxmlformats.org/officeDocument/2006/relationships/slide" Target="slide6.xml"/><Relationship Id="rId9" Type="http://schemas.openxmlformats.org/officeDocument/2006/relationships/slide" Target="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chesapeakebay.net/issues/stormwater_runof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p:cNvPicPr preferRelativeResize="0"/>
          <p:nvPr/>
        </p:nvPicPr>
        <p:blipFill rotWithShape="1">
          <a:blip r:embed="rId3">
            <a:alphaModFix/>
          </a:blip>
          <a:srcRect t="-222" r="16891" b="29996"/>
          <a:stretch/>
        </p:blipFill>
        <p:spPr>
          <a:xfrm>
            <a:off x="-11151" y="-18047"/>
            <a:ext cx="12203151" cy="6887770"/>
          </a:xfrm>
          <a:prstGeom prst="rect">
            <a:avLst/>
          </a:prstGeom>
          <a:noFill/>
          <a:ln>
            <a:noFill/>
          </a:ln>
        </p:spPr>
      </p:pic>
      <p:sp>
        <p:nvSpPr>
          <p:cNvPr id="91" name="Google Shape;91;p1"/>
          <p:cNvSpPr/>
          <p:nvPr/>
        </p:nvSpPr>
        <p:spPr>
          <a:xfrm>
            <a:off x="0" y="0"/>
            <a:ext cx="12192000" cy="2657345"/>
          </a:xfrm>
          <a:prstGeom prst="rect">
            <a:avLst/>
          </a:prstGeom>
          <a:gradFill>
            <a:gsLst>
              <a:gs pos="0">
                <a:srgbClr val="193397">
                  <a:alpha val="49411"/>
                </a:srgbClr>
              </a:gs>
              <a:gs pos="17000">
                <a:srgbClr val="193397">
                  <a:alpha val="49411"/>
                </a:srgbClr>
              </a:gs>
              <a:gs pos="100000">
                <a:srgbClr val="193397">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
          <p:cNvSpPr/>
          <p:nvPr/>
        </p:nvSpPr>
        <p:spPr>
          <a:xfrm>
            <a:off x="0" y="2183505"/>
            <a:ext cx="12086492"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ctrTitle"/>
          </p:nvPr>
        </p:nvSpPr>
        <p:spPr>
          <a:xfrm>
            <a:off x="399392" y="-287999"/>
            <a:ext cx="9687583" cy="248955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D8D8D8"/>
              </a:buClr>
              <a:buSzPts val="5400"/>
              <a:buFont typeface="Century Gothic"/>
              <a:buNone/>
            </a:pPr>
            <a:r>
              <a:rPr lang="en-US" sz="5400" b="1">
                <a:solidFill>
                  <a:srgbClr val="D8D8D8"/>
                </a:solidFill>
                <a:latin typeface="Century Gothic"/>
                <a:ea typeface="Century Gothic"/>
                <a:cs typeface="Century Gothic"/>
                <a:sym typeface="Century Gothic"/>
              </a:rPr>
              <a:t>A Local Government Guide to the Chesapeake Bay</a:t>
            </a:r>
            <a:endParaRPr/>
          </a:p>
        </p:txBody>
      </p:sp>
      <p:sp>
        <p:nvSpPr>
          <p:cNvPr id="94" name="Google Shape;94;p1"/>
          <p:cNvSpPr txBox="1">
            <a:spLocks noGrp="1"/>
          </p:cNvSpPr>
          <p:nvPr>
            <p:ph type="subTitle" idx="1"/>
          </p:nvPr>
        </p:nvSpPr>
        <p:spPr>
          <a:xfrm>
            <a:off x="388241" y="2141419"/>
            <a:ext cx="11792608" cy="1655762"/>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2600"/>
              <a:buNone/>
            </a:pPr>
            <a:r>
              <a:rPr lang="en-US" sz="2600" b="1">
                <a:latin typeface="Arial"/>
                <a:ea typeface="Arial"/>
                <a:cs typeface="Arial"/>
                <a:sym typeface="Arial"/>
              </a:rPr>
              <a:t>Module 6: Protecting Your Infrastructure Through Stormwater Resiliency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9" descr="A picture containing red&#10;&#10;Description automatically generated"/>
          <p:cNvPicPr preferRelativeResize="0"/>
          <p:nvPr/>
        </p:nvPicPr>
        <p:blipFill rotWithShape="1">
          <a:blip r:embed="rId3">
            <a:alphaModFix/>
          </a:blip>
          <a:srcRect l="20444" r="43445"/>
          <a:stretch/>
        </p:blipFill>
        <p:spPr>
          <a:xfrm>
            <a:off x="16522" y="10474"/>
            <a:ext cx="3697521" cy="6847526"/>
          </a:xfrm>
          <a:prstGeom prst="rect">
            <a:avLst/>
          </a:prstGeom>
          <a:noFill/>
          <a:ln>
            <a:noFill/>
          </a:ln>
        </p:spPr>
      </p:pic>
      <p:sp>
        <p:nvSpPr>
          <p:cNvPr id="219" name="Google Shape;219;p9"/>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 name="Google Shape;220;p9"/>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Sewers and Stormwater</a:t>
            </a:r>
            <a:endParaRPr/>
          </a:p>
        </p:txBody>
      </p:sp>
      <p:sp>
        <p:nvSpPr>
          <p:cNvPr id="221" name="Google Shape;221;p9"/>
          <p:cNvSpPr txBox="1">
            <a:spLocks noGrp="1"/>
          </p:cNvSpPr>
          <p:nvPr>
            <p:ph type="body" idx="1"/>
          </p:nvPr>
        </p:nvSpPr>
        <p:spPr>
          <a:xfrm>
            <a:off x="4047479" y="757780"/>
            <a:ext cx="8127999" cy="5701236"/>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800"/>
              <a:buNone/>
            </a:pPr>
            <a:r>
              <a:rPr lang="en-US" sz="1800">
                <a:solidFill>
                  <a:srgbClr val="458A50"/>
                </a:solidFill>
              </a:rPr>
              <a:t>In combined systems, the storm sewer system is connected to the sanitary sewer system. A </a:t>
            </a:r>
            <a:r>
              <a:rPr lang="en-US" sz="1800" b="1">
                <a:solidFill>
                  <a:srgbClr val="458A50"/>
                </a:solidFill>
              </a:rPr>
              <a:t>M</a:t>
            </a:r>
            <a:r>
              <a:rPr lang="en-US" sz="1800">
                <a:solidFill>
                  <a:srgbClr val="458A50"/>
                </a:solidFill>
              </a:rPr>
              <a:t>unicipal </a:t>
            </a:r>
            <a:r>
              <a:rPr lang="en-US" sz="1800" b="1">
                <a:solidFill>
                  <a:srgbClr val="458A50"/>
                </a:solidFill>
              </a:rPr>
              <a:t>S</a:t>
            </a:r>
            <a:r>
              <a:rPr lang="en-US" sz="1800">
                <a:solidFill>
                  <a:srgbClr val="458A50"/>
                </a:solidFill>
              </a:rPr>
              <a:t>eparate </a:t>
            </a:r>
            <a:r>
              <a:rPr lang="en-US" sz="1800" b="1">
                <a:solidFill>
                  <a:srgbClr val="458A50"/>
                </a:solidFill>
              </a:rPr>
              <a:t>S</a:t>
            </a:r>
            <a:r>
              <a:rPr lang="en-US" sz="1800">
                <a:solidFill>
                  <a:srgbClr val="458A50"/>
                </a:solidFill>
              </a:rPr>
              <a:t>torm </a:t>
            </a:r>
            <a:r>
              <a:rPr lang="en-US" sz="1800" b="1">
                <a:solidFill>
                  <a:srgbClr val="458A50"/>
                </a:solidFill>
              </a:rPr>
              <a:t>S</a:t>
            </a:r>
            <a:r>
              <a:rPr lang="en-US" sz="1800">
                <a:solidFill>
                  <a:srgbClr val="458A50"/>
                </a:solidFill>
              </a:rPr>
              <a:t>ewer </a:t>
            </a:r>
            <a:r>
              <a:rPr lang="en-US" sz="1800" b="1">
                <a:solidFill>
                  <a:srgbClr val="458A50"/>
                </a:solidFill>
              </a:rPr>
              <a:t>S</a:t>
            </a:r>
            <a:r>
              <a:rPr lang="en-US" sz="1800">
                <a:solidFill>
                  <a:srgbClr val="458A50"/>
                </a:solidFill>
              </a:rPr>
              <a:t>ystem (or </a:t>
            </a:r>
            <a:r>
              <a:rPr lang="en-US" sz="1800">
                <a:solidFill>
                  <a:schemeClr val="accent1"/>
                </a:solidFill>
              </a:rPr>
              <a:t>MS4</a:t>
            </a:r>
            <a:r>
              <a:rPr lang="en-US" sz="1800">
                <a:solidFill>
                  <a:srgbClr val="458A50"/>
                </a:solidFill>
              </a:rPr>
              <a:t>) gathers stormwater and discharges it, without treatment or combination with sanitary sewer systems, directly into local waterways. </a:t>
            </a:r>
            <a:r>
              <a:rPr lang="en-US" sz="1800"/>
              <a:t>MS4 communities need a permit to discharge the untreated water, through the </a:t>
            </a:r>
            <a:r>
              <a:rPr lang="en-US" sz="1800" u="sng">
                <a:solidFill>
                  <a:schemeClr val="accent1"/>
                </a:solidFill>
                <a:hlinkClick r:id="rId4">
                  <a:extLst>
                    <a:ext uri="{A12FA001-AC4F-418D-AE19-62706E023703}">
                      <ahyp:hlinkClr xmlns:ahyp="http://schemas.microsoft.com/office/drawing/2018/hyperlinkcolor" val="tx"/>
                    </a:ext>
                  </a:extLst>
                </a:hlinkClick>
              </a:rPr>
              <a:t>National Pollution Discharge Elimination System (NPDES</a:t>
            </a:r>
            <a:r>
              <a:rPr lang="en-US" sz="1800">
                <a:solidFill>
                  <a:schemeClr val="accent1"/>
                </a:solidFill>
              </a:rPr>
              <a:t>)</a:t>
            </a:r>
            <a:r>
              <a:rPr lang="en-US" sz="1800"/>
              <a:t>. The permit limits what can be discharged and includes monitoring and reporting requirements to ensure sustained water quality and community health.</a:t>
            </a:r>
            <a:endParaRPr/>
          </a:p>
          <a:p>
            <a:pPr marL="0" lvl="0" indent="0" algn="l" rtl="0">
              <a:lnSpc>
                <a:spcPct val="120000"/>
              </a:lnSpc>
              <a:spcBef>
                <a:spcPts val="1000"/>
              </a:spcBef>
              <a:spcAft>
                <a:spcPts val="0"/>
              </a:spcAft>
              <a:buClr>
                <a:schemeClr val="dk1"/>
              </a:buClr>
              <a:buSzPts val="1050"/>
              <a:buNone/>
            </a:pPr>
            <a:endParaRPr sz="1050"/>
          </a:p>
          <a:p>
            <a:pPr marL="0" lvl="0" indent="0" algn="l" rtl="0">
              <a:lnSpc>
                <a:spcPct val="120000"/>
              </a:lnSpc>
              <a:spcBef>
                <a:spcPts val="1000"/>
              </a:spcBef>
              <a:spcAft>
                <a:spcPts val="0"/>
              </a:spcAft>
              <a:buClr>
                <a:schemeClr val="dk1"/>
              </a:buClr>
              <a:buSzPts val="1800"/>
              <a:buNone/>
            </a:pPr>
            <a:r>
              <a:rPr lang="en-US" sz="1800"/>
              <a:t>Only communities that the United States Census Bureau classifies as Urbanized Areas, based on population density, are required to become part of the MS4 program. Some large institutional campuses, such as colleges, hospitals, prisons and military installations, are also designated as MS4s. Other municipalities can choose to develop their own stormwater management programs.</a:t>
            </a:r>
            <a:endParaRPr/>
          </a:p>
        </p:txBody>
      </p:sp>
      <p:grpSp>
        <p:nvGrpSpPr>
          <p:cNvPr id="222" name="Google Shape;222;p9"/>
          <p:cNvGrpSpPr/>
          <p:nvPr/>
        </p:nvGrpSpPr>
        <p:grpSpPr>
          <a:xfrm>
            <a:off x="0" y="6274653"/>
            <a:ext cx="7136780" cy="369332"/>
            <a:chOff x="0" y="6258465"/>
            <a:chExt cx="8333554" cy="369332"/>
          </a:xfrm>
        </p:grpSpPr>
        <p:sp>
          <p:nvSpPr>
            <p:cNvPr id="223" name="Google Shape;223;p9"/>
            <p:cNvSpPr/>
            <p:nvPr/>
          </p:nvSpPr>
          <p:spPr>
            <a:xfrm>
              <a:off x="4010524" y="6267972"/>
              <a:ext cx="432303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Understanding Stormwater</a:t>
              </a:r>
              <a:endParaRPr sz="1400" b="0" i="0" u="none" strike="noStrike" cap="none">
                <a:solidFill>
                  <a:srgbClr val="000000"/>
                </a:solidFill>
                <a:latin typeface="Arial"/>
                <a:ea typeface="Arial"/>
                <a:cs typeface="Arial"/>
                <a:sym typeface="Arial"/>
              </a:endParaRPr>
            </a:p>
          </p:txBody>
        </p:sp>
        <p:sp>
          <p:nvSpPr>
            <p:cNvPr id="224" name="Google Shape;224;p9"/>
            <p:cNvSpPr/>
            <p:nvPr/>
          </p:nvSpPr>
          <p:spPr>
            <a:xfrm>
              <a:off x="0" y="6267972"/>
              <a:ext cx="432303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5" name="Google Shape;225;p9"/>
            <p:cNvSpPr txBox="1"/>
            <p:nvPr/>
          </p:nvSpPr>
          <p:spPr>
            <a:xfrm>
              <a:off x="163290" y="6258465"/>
              <a:ext cx="397583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10" descr="A picture containing tree, outdoor, boat&#10;&#10;Description automatically generated"/>
          <p:cNvPicPr preferRelativeResize="0"/>
          <p:nvPr/>
        </p:nvPicPr>
        <p:blipFill rotWithShape="1">
          <a:blip r:embed="rId3">
            <a:alphaModFix/>
          </a:blip>
          <a:srcRect l="40689"/>
          <a:stretch/>
        </p:blipFill>
        <p:spPr>
          <a:xfrm>
            <a:off x="6090688" y="0"/>
            <a:ext cx="6101312" cy="6858000"/>
          </a:xfrm>
          <a:prstGeom prst="rect">
            <a:avLst/>
          </a:prstGeom>
          <a:noFill/>
          <a:ln>
            <a:noFill/>
          </a:ln>
        </p:spPr>
      </p:pic>
      <p:sp>
        <p:nvSpPr>
          <p:cNvPr id="232" name="Google Shape;232;p10"/>
          <p:cNvSpPr txBox="1"/>
          <p:nvPr/>
        </p:nvSpPr>
        <p:spPr>
          <a:xfrm>
            <a:off x="535710" y="2028617"/>
            <a:ext cx="5473205" cy="28007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What’s At Stake?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Stormwater runoff can damage public infrastructure and private property through flooding and wash pollutants into local waterways.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1"/>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11"/>
          <p:cNvSpPr txBox="1">
            <a:spLocks noGrp="1"/>
          </p:cNvSpPr>
          <p:nvPr>
            <p:ph type="title"/>
          </p:nvPr>
        </p:nvSpPr>
        <p:spPr>
          <a:xfrm>
            <a:off x="139838" y="-1157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Critical Infrastructure</a:t>
            </a:r>
            <a:endParaRPr/>
          </a:p>
        </p:txBody>
      </p:sp>
      <p:sp>
        <p:nvSpPr>
          <p:cNvPr id="240" name="Google Shape;240;p11"/>
          <p:cNvSpPr txBox="1">
            <a:spLocks noGrp="1"/>
          </p:cNvSpPr>
          <p:nvPr>
            <p:ph type="body" idx="1"/>
          </p:nvPr>
        </p:nvSpPr>
        <p:spPr>
          <a:xfrm>
            <a:off x="112642" y="875805"/>
            <a:ext cx="12079358" cy="86470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Flooding can endanger critical infrastructure in your community, including roads, </a:t>
            </a:r>
            <a:br>
              <a:rPr lang="en-US" sz="2000">
                <a:solidFill>
                  <a:srgbClr val="458A50"/>
                </a:solidFill>
              </a:rPr>
            </a:br>
            <a:r>
              <a:rPr lang="en-US" sz="2000">
                <a:solidFill>
                  <a:srgbClr val="458A50"/>
                </a:solidFill>
              </a:rPr>
              <a:t>electricity, clean water, and cellular phones.</a:t>
            </a:r>
            <a:endParaRPr/>
          </a:p>
        </p:txBody>
      </p:sp>
      <p:grpSp>
        <p:nvGrpSpPr>
          <p:cNvPr id="241" name="Google Shape;241;p11"/>
          <p:cNvGrpSpPr/>
          <p:nvPr/>
        </p:nvGrpSpPr>
        <p:grpSpPr>
          <a:xfrm>
            <a:off x="0" y="6258465"/>
            <a:ext cx="6158433" cy="369332"/>
            <a:chOff x="0" y="6258465"/>
            <a:chExt cx="7191146" cy="369332"/>
          </a:xfrm>
        </p:grpSpPr>
        <p:sp>
          <p:nvSpPr>
            <p:cNvPr id="242" name="Google Shape;242;p11"/>
            <p:cNvSpPr/>
            <p:nvPr/>
          </p:nvSpPr>
          <p:spPr>
            <a:xfrm>
              <a:off x="4053042" y="6269566"/>
              <a:ext cx="3138104"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What’s At Stake?</a:t>
              </a:r>
              <a:endParaRPr sz="1400" b="0" i="0" u="none" strike="noStrike" cap="none">
                <a:solidFill>
                  <a:srgbClr val="000000"/>
                </a:solidFill>
                <a:latin typeface="Arial"/>
                <a:ea typeface="Arial"/>
                <a:cs typeface="Arial"/>
                <a:sym typeface="Arial"/>
              </a:endParaRPr>
            </a:p>
          </p:txBody>
        </p:sp>
        <p:sp>
          <p:nvSpPr>
            <p:cNvPr id="243" name="Google Shape;243;p11"/>
            <p:cNvSpPr/>
            <p:nvPr/>
          </p:nvSpPr>
          <p:spPr>
            <a:xfrm>
              <a:off x="0" y="6269566"/>
              <a:ext cx="4323675"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p11"/>
            <p:cNvSpPr txBox="1"/>
            <p:nvPr/>
          </p:nvSpPr>
          <p:spPr>
            <a:xfrm>
              <a:off x="163290" y="6258465"/>
              <a:ext cx="39626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sp>
        <p:nvSpPr>
          <p:cNvPr id="245" name="Google Shape;245;p11"/>
          <p:cNvSpPr txBox="1"/>
          <p:nvPr/>
        </p:nvSpPr>
        <p:spPr>
          <a:xfrm>
            <a:off x="1420851" y="1847148"/>
            <a:ext cx="4675149" cy="17851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Roads</a:t>
            </a: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Roads are central to schools, businesses, and emergency services. Your community needs vehicles like school buses and ambulances to be able to reach residential areas.</a:t>
            </a:r>
            <a:endParaRPr sz="1400" b="0" i="0" u="none" strike="noStrike" cap="none">
              <a:solidFill>
                <a:srgbClr val="000000"/>
              </a:solidFill>
              <a:latin typeface="Arial"/>
              <a:ea typeface="Arial"/>
              <a:cs typeface="Arial"/>
              <a:sym typeface="Arial"/>
            </a:endParaRPr>
          </a:p>
        </p:txBody>
      </p:sp>
      <p:sp>
        <p:nvSpPr>
          <p:cNvPr id="246" name="Google Shape;246;p11"/>
          <p:cNvSpPr txBox="1"/>
          <p:nvPr/>
        </p:nvSpPr>
        <p:spPr>
          <a:xfrm>
            <a:off x="7582830" y="1793098"/>
            <a:ext cx="4609170" cy="15081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Electricity</a:t>
            </a: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Water can damage the structures needed to get electricity to residences. In addition, electricity and standing water are a dangerous combination.</a:t>
            </a:r>
            <a:endParaRPr sz="1400" b="0" i="0" u="none" strike="noStrike" cap="none">
              <a:solidFill>
                <a:srgbClr val="000000"/>
              </a:solidFill>
              <a:latin typeface="Arial"/>
              <a:ea typeface="Arial"/>
              <a:cs typeface="Arial"/>
              <a:sym typeface="Arial"/>
            </a:endParaRPr>
          </a:p>
        </p:txBody>
      </p:sp>
      <p:sp>
        <p:nvSpPr>
          <p:cNvPr id="247" name="Google Shape;247;p11"/>
          <p:cNvSpPr txBox="1"/>
          <p:nvPr/>
        </p:nvSpPr>
        <p:spPr>
          <a:xfrm>
            <a:off x="1420850" y="4197091"/>
            <a:ext cx="4675149" cy="20621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Clean Water</a:t>
            </a: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Excess stormwater can overwhelm sewer and stormwater systems and wash pollutants into local waterways and drinking water. These pollutants, including bacteria &amp; nutrients, can endanger your community’s health.</a:t>
            </a:r>
            <a:endParaRPr sz="1400" b="0" i="0" u="none" strike="noStrike" cap="none">
              <a:solidFill>
                <a:srgbClr val="000000"/>
              </a:solidFill>
              <a:latin typeface="Arial"/>
              <a:ea typeface="Arial"/>
              <a:cs typeface="Arial"/>
              <a:sym typeface="Arial"/>
            </a:endParaRPr>
          </a:p>
        </p:txBody>
      </p:sp>
      <p:sp>
        <p:nvSpPr>
          <p:cNvPr id="248" name="Google Shape;248;p11"/>
          <p:cNvSpPr txBox="1"/>
          <p:nvPr/>
        </p:nvSpPr>
        <p:spPr>
          <a:xfrm>
            <a:off x="7582829" y="4197091"/>
            <a:ext cx="4609170" cy="23391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Cellular Networks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When electricity goes out, cellular towers must rely on batteries and/or generators, which may not outlast the power outage. Your community relies on cell phones to communicate, especially in emergency situations with no power/internet access.</a:t>
            </a:r>
            <a:endParaRPr sz="1400" b="0" i="0" u="none" strike="noStrike" cap="none">
              <a:solidFill>
                <a:srgbClr val="000000"/>
              </a:solidFill>
              <a:latin typeface="Arial"/>
              <a:ea typeface="Arial"/>
              <a:cs typeface="Arial"/>
              <a:sym typeface="Arial"/>
            </a:endParaRPr>
          </a:p>
        </p:txBody>
      </p:sp>
      <p:pic>
        <p:nvPicPr>
          <p:cNvPr id="249" name="Google Shape;249;p11"/>
          <p:cNvPicPr preferRelativeResize="0"/>
          <p:nvPr/>
        </p:nvPicPr>
        <p:blipFill rotWithShape="1">
          <a:blip r:embed="rId3">
            <a:alphaModFix/>
          </a:blip>
          <a:srcRect/>
          <a:stretch/>
        </p:blipFill>
        <p:spPr>
          <a:xfrm>
            <a:off x="6468156" y="2023623"/>
            <a:ext cx="653200" cy="1324055"/>
          </a:xfrm>
          <a:prstGeom prst="rect">
            <a:avLst/>
          </a:prstGeom>
          <a:noFill/>
          <a:ln>
            <a:noFill/>
          </a:ln>
        </p:spPr>
      </p:pic>
      <p:pic>
        <p:nvPicPr>
          <p:cNvPr id="250" name="Google Shape;250;p11"/>
          <p:cNvPicPr preferRelativeResize="0"/>
          <p:nvPr/>
        </p:nvPicPr>
        <p:blipFill rotWithShape="1">
          <a:blip r:embed="rId4">
            <a:alphaModFix/>
          </a:blip>
          <a:srcRect/>
          <a:stretch/>
        </p:blipFill>
        <p:spPr>
          <a:xfrm>
            <a:off x="6096000" y="4612835"/>
            <a:ext cx="1397512" cy="1009314"/>
          </a:xfrm>
          <a:prstGeom prst="rect">
            <a:avLst/>
          </a:prstGeom>
          <a:noFill/>
          <a:ln>
            <a:noFill/>
          </a:ln>
        </p:spPr>
      </p:pic>
      <p:pic>
        <p:nvPicPr>
          <p:cNvPr id="251" name="Google Shape;251;p11"/>
          <p:cNvPicPr preferRelativeResize="0"/>
          <p:nvPr/>
        </p:nvPicPr>
        <p:blipFill rotWithShape="1">
          <a:blip r:embed="rId5">
            <a:alphaModFix/>
          </a:blip>
          <a:srcRect/>
          <a:stretch/>
        </p:blipFill>
        <p:spPr>
          <a:xfrm>
            <a:off x="410607" y="4494452"/>
            <a:ext cx="866838" cy="1246080"/>
          </a:xfrm>
          <a:prstGeom prst="rect">
            <a:avLst/>
          </a:prstGeom>
          <a:noFill/>
          <a:ln>
            <a:noFill/>
          </a:ln>
        </p:spPr>
      </p:pic>
      <p:pic>
        <p:nvPicPr>
          <p:cNvPr id="252" name="Google Shape;252;p11"/>
          <p:cNvPicPr preferRelativeResize="0"/>
          <p:nvPr/>
        </p:nvPicPr>
        <p:blipFill rotWithShape="1">
          <a:blip r:embed="rId6">
            <a:alphaModFix/>
          </a:blip>
          <a:srcRect/>
          <a:stretch/>
        </p:blipFill>
        <p:spPr>
          <a:xfrm>
            <a:off x="410607" y="2023623"/>
            <a:ext cx="866838" cy="1444730"/>
          </a:xfrm>
          <a:prstGeom prst="rect">
            <a:avLst/>
          </a:prstGeom>
          <a:noFill/>
          <a:ln>
            <a:noFill/>
          </a:ln>
        </p:spPr>
      </p:pic>
      <p:pic>
        <p:nvPicPr>
          <p:cNvPr id="253" name="Google Shape;253;p11"/>
          <p:cNvPicPr preferRelativeResize="0"/>
          <p:nvPr/>
        </p:nvPicPr>
        <p:blipFill rotWithShape="1">
          <a:blip r:embed="rId7">
            <a:alphaModFix/>
          </a:blip>
          <a:srcRect/>
          <a:stretch/>
        </p:blipFill>
        <p:spPr>
          <a:xfrm>
            <a:off x="11277599" y="40730"/>
            <a:ext cx="914400" cy="914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2"/>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 name="Google Shape;260;p12"/>
          <p:cNvSpPr txBox="1">
            <a:spLocks noGrp="1"/>
          </p:cNvSpPr>
          <p:nvPr>
            <p:ph type="title"/>
          </p:nvPr>
        </p:nvSpPr>
        <p:spPr>
          <a:xfrm>
            <a:off x="139838" y="-1157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Public Health</a:t>
            </a:r>
            <a:endParaRPr/>
          </a:p>
        </p:txBody>
      </p:sp>
      <p:sp>
        <p:nvSpPr>
          <p:cNvPr id="261" name="Google Shape;261;p12"/>
          <p:cNvSpPr txBox="1">
            <a:spLocks noGrp="1"/>
          </p:cNvSpPr>
          <p:nvPr>
            <p:ph type="body" idx="1"/>
          </p:nvPr>
        </p:nvSpPr>
        <p:spPr>
          <a:xfrm>
            <a:off x="112642" y="771630"/>
            <a:ext cx="12079358" cy="118717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Stormwater picks up litter and other pollutants from the land that it passes over. </a:t>
            </a:r>
            <a:r>
              <a:rPr lang="en-US" sz="2000"/>
              <a:t>These </a:t>
            </a:r>
            <a:br>
              <a:rPr lang="en-US" sz="2000"/>
            </a:br>
            <a:r>
              <a:rPr lang="en-US" sz="2000"/>
              <a:t>pollutants include </a:t>
            </a:r>
            <a:r>
              <a:rPr lang="en-US" sz="2000">
                <a:solidFill>
                  <a:schemeClr val="accent1"/>
                </a:solidFill>
              </a:rPr>
              <a:t>microplastics</a:t>
            </a:r>
            <a:r>
              <a:rPr lang="en-US" sz="2000"/>
              <a:t>, bacteria, </a:t>
            </a:r>
            <a:r>
              <a:rPr lang="en-US" sz="2000">
                <a:solidFill>
                  <a:schemeClr val="accent1"/>
                </a:solidFill>
              </a:rPr>
              <a:t>toxic contaminants</a:t>
            </a:r>
            <a:r>
              <a:rPr lang="en-US" sz="2000"/>
              <a:t>, sediment, nutrients that fuel </a:t>
            </a:r>
            <a:r>
              <a:rPr lang="en-US" sz="2000">
                <a:solidFill>
                  <a:schemeClr val="accent1"/>
                </a:solidFill>
              </a:rPr>
              <a:t>algae</a:t>
            </a:r>
            <a:r>
              <a:rPr lang="en-US" sz="2000"/>
              <a:t>, and more. This water gets discharged directly into local waterways without treatment.</a:t>
            </a:r>
            <a:endParaRPr sz="1600">
              <a:solidFill>
                <a:srgbClr val="458A50"/>
              </a:solidFill>
            </a:endParaRPr>
          </a:p>
        </p:txBody>
      </p:sp>
      <p:cxnSp>
        <p:nvCxnSpPr>
          <p:cNvPr id="262" name="Google Shape;262;p12"/>
          <p:cNvCxnSpPr/>
          <p:nvPr/>
        </p:nvCxnSpPr>
        <p:spPr>
          <a:xfrm>
            <a:off x="7823200" y="1978070"/>
            <a:ext cx="0" cy="3006922"/>
          </a:xfrm>
          <a:prstGeom prst="straightConnector1">
            <a:avLst/>
          </a:prstGeom>
          <a:noFill/>
          <a:ln w="9525" cap="flat" cmpd="sng">
            <a:solidFill>
              <a:srgbClr val="B5C6C9"/>
            </a:solidFill>
            <a:prstDash val="solid"/>
            <a:miter lim="800000"/>
            <a:headEnd type="none" w="sm" len="sm"/>
            <a:tailEnd type="none" w="sm" len="sm"/>
          </a:ln>
        </p:spPr>
      </p:cxnSp>
      <p:sp>
        <p:nvSpPr>
          <p:cNvPr id="263" name="Google Shape;263;p12"/>
          <p:cNvSpPr txBox="1"/>
          <p:nvPr/>
        </p:nvSpPr>
        <p:spPr>
          <a:xfrm>
            <a:off x="139838" y="5464537"/>
            <a:ext cx="11868547"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750"/>
              <a:buFont typeface="Arial"/>
              <a:buNone/>
            </a:pPr>
            <a:r>
              <a:rPr lang="en-US" sz="1750" b="1" i="0" u="none" strike="noStrike" cap="none">
                <a:solidFill>
                  <a:schemeClr val="dk1"/>
                </a:solidFill>
                <a:latin typeface="Century Gothic"/>
                <a:ea typeface="Century Gothic"/>
                <a:cs typeface="Century Gothic"/>
                <a:sym typeface="Century Gothic"/>
              </a:rPr>
              <a:t>Pollution can make recreation in, on, or near water unsafe. </a:t>
            </a:r>
            <a:r>
              <a:rPr lang="en-US" sz="1750" b="1"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Fish and shellfish can become unsafe to harvest and eat.</a:t>
            </a:r>
            <a:r>
              <a:rPr lang="en-US" sz="1750" b="1" i="0" u="none" strike="noStrike" cap="none">
                <a:solidFill>
                  <a:schemeClr val="dk1"/>
                </a:solidFill>
                <a:latin typeface="Century Gothic"/>
                <a:ea typeface="Century Gothic"/>
                <a:cs typeface="Century Gothic"/>
                <a:sym typeface="Century Gothic"/>
              </a:rPr>
              <a:t> Stormwater runoff can also threaten drinking water in your community or downstream.</a:t>
            </a:r>
            <a:endParaRPr sz="1400" b="0" i="0" u="none" strike="noStrike" cap="none">
              <a:solidFill>
                <a:srgbClr val="000000"/>
              </a:solidFill>
              <a:latin typeface="Arial"/>
              <a:ea typeface="Arial"/>
              <a:cs typeface="Arial"/>
              <a:sym typeface="Arial"/>
            </a:endParaRPr>
          </a:p>
        </p:txBody>
      </p:sp>
      <p:grpSp>
        <p:nvGrpSpPr>
          <p:cNvPr id="264" name="Google Shape;264;p12"/>
          <p:cNvGrpSpPr/>
          <p:nvPr/>
        </p:nvGrpSpPr>
        <p:grpSpPr>
          <a:xfrm>
            <a:off x="7823191" y="2144454"/>
            <a:ext cx="4368809" cy="3218415"/>
            <a:chOff x="7823191" y="1941252"/>
            <a:chExt cx="4368809" cy="3218415"/>
          </a:xfrm>
        </p:grpSpPr>
        <p:sp>
          <p:nvSpPr>
            <p:cNvPr id="265" name="Google Shape;265;p12"/>
            <p:cNvSpPr txBox="1"/>
            <p:nvPr/>
          </p:nvSpPr>
          <p:spPr>
            <a:xfrm>
              <a:off x="7823191" y="3590007"/>
              <a:ext cx="4368809"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use nutrients to grow. Excess nutrients can fuel excess algae in water bodies. When the algae die and decay, they use up oxygen and can cause fish kills. Additionally, some algae produce toxins that can harm humans and animals.</a:t>
              </a:r>
              <a:endParaRPr sz="1400" b="0" i="0" u="none" strike="noStrike" cap="none">
                <a:solidFill>
                  <a:srgbClr val="000000"/>
                </a:solidFill>
                <a:latin typeface="Arial"/>
                <a:ea typeface="Arial"/>
                <a:cs typeface="Arial"/>
                <a:sym typeface="Arial"/>
              </a:endParaRPr>
            </a:p>
          </p:txBody>
        </p:sp>
        <p:pic>
          <p:nvPicPr>
            <p:cNvPr id="266" name="Google Shape;266;p12"/>
            <p:cNvPicPr preferRelativeResize="0"/>
            <p:nvPr/>
          </p:nvPicPr>
          <p:blipFill rotWithShape="1">
            <a:blip r:embed="rId4">
              <a:alphaModFix/>
            </a:blip>
            <a:srcRect/>
            <a:stretch/>
          </p:blipFill>
          <p:spPr>
            <a:xfrm>
              <a:off x="8838206" y="1941252"/>
              <a:ext cx="1955800" cy="1371600"/>
            </a:xfrm>
            <a:prstGeom prst="rect">
              <a:avLst/>
            </a:prstGeom>
            <a:noFill/>
            <a:ln>
              <a:noFill/>
            </a:ln>
          </p:spPr>
        </p:pic>
        <p:sp>
          <p:nvSpPr>
            <p:cNvPr id="267" name="Google Shape;267;p12"/>
            <p:cNvSpPr txBox="1"/>
            <p:nvPr/>
          </p:nvSpPr>
          <p:spPr>
            <a:xfrm>
              <a:off x="9335847" y="3282625"/>
              <a:ext cx="96051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ALGAE</a:t>
              </a:r>
              <a:endParaRPr sz="1400" b="0" i="0" u="none" strike="noStrike" cap="none">
                <a:solidFill>
                  <a:srgbClr val="000000"/>
                </a:solidFill>
                <a:latin typeface="Arial"/>
                <a:ea typeface="Arial"/>
                <a:cs typeface="Arial"/>
                <a:sym typeface="Arial"/>
              </a:endParaRPr>
            </a:p>
          </p:txBody>
        </p:sp>
      </p:grpSp>
      <p:grpSp>
        <p:nvGrpSpPr>
          <p:cNvPr id="268" name="Google Shape;268;p12"/>
          <p:cNvGrpSpPr/>
          <p:nvPr/>
        </p:nvGrpSpPr>
        <p:grpSpPr>
          <a:xfrm>
            <a:off x="4282191" y="2144454"/>
            <a:ext cx="3454390" cy="2726495"/>
            <a:chOff x="4357508" y="2057514"/>
            <a:chExt cx="3454390" cy="2726495"/>
          </a:xfrm>
        </p:grpSpPr>
        <p:pic>
          <p:nvPicPr>
            <p:cNvPr id="269" name="Google Shape;269;p12" descr="Icon&#10;&#10;Description automatically generated"/>
            <p:cNvPicPr preferRelativeResize="0"/>
            <p:nvPr/>
          </p:nvPicPr>
          <p:blipFill rotWithShape="1">
            <a:blip r:embed="rId5">
              <a:alphaModFix/>
            </a:blip>
            <a:srcRect/>
            <a:stretch/>
          </p:blipFill>
          <p:spPr>
            <a:xfrm>
              <a:off x="5118100" y="2057514"/>
              <a:ext cx="1955800" cy="1371600"/>
            </a:xfrm>
            <a:prstGeom prst="rect">
              <a:avLst/>
            </a:prstGeom>
            <a:noFill/>
            <a:ln>
              <a:noFill/>
            </a:ln>
          </p:spPr>
        </p:pic>
        <p:sp>
          <p:nvSpPr>
            <p:cNvPr id="270" name="Google Shape;270;p12"/>
            <p:cNvSpPr txBox="1"/>
            <p:nvPr/>
          </p:nvSpPr>
          <p:spPr>
            <a:xfrm>
              <a:off x="5465058" y="3413127"/>
              <a:ext cx="12618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BACTERIA</a:t>
              </a:r>
              <a:endParaRPr sz="1400" b="0" i="0" u="none" strike="noStrike" cap="none">
                <a:solidFill>
                  <a:srgbClr val="000000"/>
                </a:solidFill>
                <a:latin typeface="Arial"/>
                <a:ea typeface="Arial"/>
                <a:cs typeface="Arial"/>
                <a:sym typeface="Arial"/>
              </a:endParaRPr>
            </a:p>
          </p:txBody>
        </p:sp>
        <p:sp>
          <p:nvSpPr>
            <p:cNvPr id="271" name="Google Shape;271;p12"/>
            <p:cNvSpPr txBox="1"/>
            <p:nvPr/>
          </p:nvSpPr>
          <p:spPr>
            <a:xfrm>
              <a:off x="4357508" y="3706791"/>
              <a:ext cx="345439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from sewage, wildlife and pet waste, and/or dead and decaying animals pose a threat to human and aquatic health.</a:t>
              </a:r>
              <a:endParaRPr sz="1400" b="0" i="0" u="none" strike="noStrike" cap="none">
                <a:solidFill>
                  <a:srgbClr val="000000"/>
                </a:solidFill>
                <a:latin typeface="Arial"/>
                <a:ea typeface="Arial"/>
                <a:cs typeface="Arial"/>
                <a:sym typeface="Arial"/>
              </a:endParaRPr>
            </a:p>
          </p:txBody>
        </p:sp>
      </p:grpSp>
      <p:cxnSp>
        <p:nvCxnSpPr>
          <p:cNvPr id="272" name="Google Shape;272;p12"/>
          <p:cNvCxnSpPr/>
          <p:nvPr/>
        </p:nvCxnSpPr>
        <p:spPr>
          <a:xfrm>
            <a:off x="4195587" y="1941252"/>
            <a:ext cx="0" cy="3006922"/>
          </a:xfrm>
          <a:prstGeom prst="straightConnector1">
            <a:avLst/>
          </a:prstGeom>
          <a:noFill/>
          <a:ln w="9525" cap="flat" cmpd="sng">
            <a:solidFill>
              <a:srgbClr val="B5C6C9"/>
            </a:solidFill>
            <a:prstDash val="solid"/>
            <a:miter lim="800000"/>
            <a:headEnd type="none" w="sm" len="sm"/>
            <a:tailEnd type="none" w="sm" len="sm"/>
          </a:ln>
        </p:spPr>
      </p:cxnSp>
      <p:grpSp>
        <p:nvGrpSpPr>
          <p:cNvPr id="273" name="Google Shape;273;p12"/>
          <p:cNvGrpSpPr/>
          <p:nvPr/>
        </p:nvGrpSpPr>
        <p:grpSpPr>
          <a:xfrm>
            <a:off x="1" y="2131550"/>
            <a:ext cx="4195584" cy="2495483"/>
            <a:chOff x="4201428" y="2057514"/>
            <a:chExt cx="4195584" cy="2495483"/>
          </a:xfrm>
        </p:grpSpPr>
        <p:pic>
          <p:nvPicPr>
            <p:cNvPr id="274" name="Google Shape;274;p12"/>
            <p:cNvPicPr preferRelativeResize="0"/>
            <p:nvPr/>
          </p:nvPicPr>
          <p:blipFill rotWithShape="1">
            <a:blip r:embed="rId6">
              <a:alphaModFix/>
            </a:blip>
            <a:srcRect/>
            <a:stretch/>
          </p:blipFill>
          <p:spPr>
            <a:xfrm>
              <a:off x="5327670" y="2057514"/>
              <a:ext cx="1943099" cy="1371600"/>
            </a:xfrm>
            <a:prstGeom prst="rect">
              <a:avLst/>
            </a:prstGeom>
            <a:noFill/>
            <a:ln>
              <a:noFill/>
            </a:ln>
          </p:spPr>
        </p:pic>
        <p:sp>
          <p:nvSpPr>
            <p:cNvPr id="275" name="Google Shape;275;p12"/>
            <p:cNvSpPr txBox="1"/>
            <p:nvPr/>
          </p:nvSpPr>
          <p:spPr>
            <a:xfrm>
              <a:off x="4924485" y="3426031"/>
              <a:ext cx="27494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TOXIC CONTAMINANTS</a:t>
              </a:r>
              <a:endParaRPr sz="1400" b="0" i="0" u="none" strike="noStrike" cap="none">
                <a:solidFill>
                  <a:srgbClr val="000000"/>
                </a:solidFill>
                <a:latin typeface="Arial"/>
                <a:ea typeface="Arial"/>
                <a:cs typeface="Arial"/>
                <a:sym typeface="Arial"/>
              </a:endParaRPr>
            </a:p>
          </p:txBody>
        </p:sp>
        <p:sp>
          <p:nvSpPr>
            <p:cNvPr id="276" name="Google Shape;276;p12"/>
            <p:cNvSpPr txBox="1"/>
            <p:nvPr/>
          </p:nvSpPr>
          <p:spPr>
            <a:xfrm>
              <a:off x="4201428" y="3722000"/>
              <a:ext cx="419558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including pesticides, pharmaceuticals, heavy metals and more, and can harm human health and wildlife.</a:t>
              </a:r>
              <a:endParaRPr sz="1400" b="0" i="0" u="none" strike="noStrike" cap="none">
                <a:solidFill>
                  <a:schemeClr val="dk1"/>
                </a:solidFill>
                <a:latin typeface="Century Gothic"/>
                <a:ea typeface="Century Gothic"/>
                <a:cs typeface="Century Gothic"/>
                <a:sym typeface="Century Gothic"/>
              </a:endParaRPr>
            </a:p>
          </p:txBody>
        </p:sp>
      </p:grpSp>
      <p:grpSp>
        <p:nvGrpSpPr>
          <p:cNvPr id="277" name="Google Shape;277;p12"/>
          <p:cNvGrpSpPr/>
          <p:nvPr/>
        </p:nvGrpSpPr>
        <p:grpSpPr>
          <a:xfrm>
            <a:off x="0" y="6258465"/>
            <a:ext cx="6158433" cy="369332"/>
            <a:chOff x="0" y="6258465"/>
            <a:chExt cx="7191146" cy="369332"/>
          </a:xfrm>
        </p:grpSpPr>
        <p:sp>
          <p:nvSpPr>
            <p:cNvPr id="278" name="Google Shape;278;p12"/>
            <p:cNvSpPr/>
            <p:nvPr/>
          </p:nvSpPr>
          <p:spPr>
            <a:xfrm>
              <a:off x="4053042" y="6269566"/>
              <a:ext cx="3138104"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What’s At Stake?</a:t>
              </a:r>
              <a:endParaRPr sz="1400" b="0" i="0" u="none" strike="noStrike" cap="none">
                <a:solidFill>
                  <a:srgbClr val="000000"/>
                </a:solidFill>
                <a:latin typeface="Arial"/>
                <a:ea typeface="Arial"/>
                <a:cs typeface="Arial"/>
                <a:sym typeface="Arial"/>
              </a:endParaRPr>
            </a:p>
          </p:txBody>
        </p:sp>
        <p:sp>
          <p:nvSpPr>
            <p:cNvPr id="279" name="Google Shape;279;p12"/>
            <p:cNvSpPr/>
            <p:nvPr/>
          </p:nvSpPr>
          <p:spPr>
            <a:xfrm>
              <a:off x="0" y="6269566"/>
              <a:ext cx="4323675"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p12"/>
            <p:cNvSpPr txBox="1"/>
            <p:nvPr/>
          </p:nvSpPr>
          <p:spPr>
            <a:xfrm>
              <a:off x="163290" y="6258465"/>
              <a:ext cx="39626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pic>
        <p:nvPicPr>
          <p:cNvPr id="281" name="Google Shape;281;p12"/>
          <p:cNvPicPr preferRelativeResize="0"/>
          <p:nvPr/>
        </p:nvPicPr>
        <p:blipFill rotWithShape="1">
          <a:blip r:embed="rId7">
            <a:alphaModFix/>
          </a:blip>
          <a:srcRect/>
          <a:stretch/>
        </p:blipFill>
        <p:spPr>
          <a:xfrm>
            <a:off x="11277599" y="24492"/>
            <a:ext cx="914400" cy="914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3"/>
          <p:cNvPicPr preferRelativeResize="0"/>
          <p:nvPr/>
        </p:nvPicPr>
        <p:blipFill rotWithShape="1">
          <a:blip r:embed="rId3">
            <a:alphaModFix/>
          </a:blip>
          <a:srcRect t="19913"/>
          <a:stretch/>
        </p:blipFill>
        <p:spPr>
          <a:xfrm>
            <a:off x="-321" y="2286835"/>
            <a:ext cx="4382107" cy="1974100"/>
          </a:xfrm>
          <a:prstGeom prst="rect">
            <a:avLst/>
          </a:prstGeom>
          <a:noFill/>
          <a:ln>
            <a:noFill/>
          </a:ln>
        </p:spPr>
      </p:pic>
      <p:sp>
        <p:nvSpPr>
          <p:cNvPr id="288" name="Google Shape;288;p13"/>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9" name="Google Shape;289;p13"/>
          <p:cNvSpPr txBox="1">
            <a:spLocks noGrp="1"/>
          </p:cNvSpPr>
          <p:nvPr>
            <p:ph type="title"/>
          </p:nvPr>
        </p:nvSpPr>
        <p:spPr>
          <a:xfrm>
            <a:off x="139838" y="-3472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Public Health</a:t>
            </a:r>
            <a:endParaRPr/>
          </a:p>
        </p:txBody>
      </p:sp>
      <p:sp>
        <p:nvSpPr>
          <p:cNvPr id="290" name="Google Shape;290;p13"/>
          <p:cNvSpPr txBox="1">
            <a:spLocks noGrp="1"/>
          </p:cNvSpPr>
          <p:nvPr>
            <p:ph type="body" idx="1"/>
          </p:nvPr>
        </p:nvSpPr>
        <p:spPr>
          <a:xfrm>
            <a:off x="112643" y="875805"/>
            <a:ext cx="11675136" cy="952995"/>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Detecting public health threats like bacteria in local water is normally the work of public works departments. </a:t>
            </a:r>
            <a:r>
              <a:rPr lang="en-US" sz="2000"/>
              <a:t>However, community partners and volunteers can also play a role.</a:t>
            </a:r>
            <a:endParaRPr sz="2000">
              <a:solidFill>
                <a:srgbClr val="458A50"/>
              </a:solidFill>
            </a:endParaRPr>
          </a:p>
        </p:txBody>
      </p:sp>
      <p:sp>
        <p:nvSpPr>
          <p:cNvPr id="291" name="Google Shape;291;p13"/>
          <p:cNvSpPr/>
          <p:nvPr/>
        </p:nvSpPr>
        <p:spPr>
          <a:xfrm>
            <a:off x="0" y="1942856"/>
            <a:ext cx="4382108" cy="45105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Henrico County, VA</a:t>
            </a:r>
            <a:endParaRPr sz="1400" b="0" i="0" u="none" strike="noStrike" cap="none">
              <a:solidFill>
                <a:srgbClr val="000000"/>
              </a:solidFill>
              <a:latin typeface="Arial"/>
              <a:ea typeface="Arial"/>
              <a:cs typeface="Arial"/>
              <a:sym typeface="Arial"/>
            </a:endParaRPr>
          </a:p>
        </p:txBody>
      </p:sp>
      <p:sp>
        <p:nvSpPr>
          <p:cNvPr id="292" name="Google Shape;292;p13"/>
          <p:cNvSpPr txBox="1"/>
          <p:nvPr/>
        </p:nvSpPr>
        <p:spPr>
          <a:xfrm>
            <a:off x="4605454" y="2072344"/>
            <a:ext cx="7586545"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Chesapeake Monitoring Cooperative</a:t>
            </a:r>
            <a:r>
              <a:rPr lang="en-US" sz="1800" b="0" i="0" u="none" strike="noStrike" cap="none">
                <a:solidFill>
                  <a:schemeClr val="dk1"/>
                </a:solidFill>
                <a:latin typeface="Century Gothic"/>
                <a:ea typeface="Century Gothic"/>
                <a:cs typeface="Century Gothic"/>
                <a:sym typeface="Century Gothic"/>
              </a:rPr>
              <a:t> (CMC) participants found high levels of </a:t>
            </a:r>
            <a:r>
              <a:rPr lang="en-US" sz="1800" b="0" i="1" u="none" strike="noStrike" cap="none">
                <a:solidFill>
                  <a:schemeClr val="dk1"/>
                </a:solidFill>
                <a:latin typeface="Century Gothic"/>
                <a:ea typeface="Century Gothic"/>
                <a:cs typeface="Century Gothic"/>
                <a:sym typeface="Century Gothic"/>
              </a:rPr>
              <a:t>E. coli</a:t>
            </a:r>
            <a:r>
              <a:rPr lang="en-US" sz="1800" b="0" i="0" u="none" strike="noStrike" cap="none">
                <a:solidFill>
                  <a:schemeClr val="dk1"/>
                </a:solidFill>
                <a:latin typeface="Century Gothic"/>
                <a:ea typeface="Century Gothic"/>
                <a:cs typeface="Century Gothic"/>
                <a:sym typeface="Century Gothic"/>
              </a:rPr>
              <a:t> bacteria in a local waterway. They and their partners at the local Soil and Water Conservation District asked the Public Works Department (PWD) &amp; Department of Public Utilities if there were broken sewer lines upstream. None were found; geese and other wildlife were suggested as the source of the bacteria.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The next spring, the monitors once again discovered high levels of bacteria. They contacted the local government departments a second time and the PWD was able to track the pollution source to a local pet daycare center that was improperly disposing of pet waste. Public Utilities worked with kennel management to educate employees and establish waste disposal techniques to eliminate this clean water threat.</a:t>
            </a:r>
            <a:endParaRPr sz="1400" b="0" i="0" u="none" strike="noStrike" cap="none">
              <a:solidFill>
                <a:srgbClr val="000000"/>
              </a:solidFill>
              <a:latin typeface="Arial"/>
              <a:ea typeface="Arial"/>
              <a:cs typeface="Arial"/>
              <a:sym typeface="Arial"/>
            </a:endParaRPr>
          </a:p>
        </p:txBody>
      </p:sp>
      <p:pic>
        <p:nvPicPr>
          <p:cNvPr id="293" name="Google Shape;293;p13" descr="A person standing next to a river&#10;&#10;Description automatically generated"/>
          <p:cNvPicPr preferRelativeResize="0"/>
          <p:nvPr/>
        </p:nvPicPr>
        <p:blipFill rotWithShape="1">
          <a:blip r:embed="rId5">
            <a:alphaModFix/>
          </a:blip>
          <a:srcRect l="16386" t="12335" r="12041" b="4473"/>
          <a:stretch/>
        </p:blipFill>
        <p:spPr>
          <a:xfrm>
            <a:off x="-323" y="4057503"/>
            <a:ext cx="4382109" cy="2812057"/>
          </a:xfrm>
          <a:prstGeom prst="rect">
            <a:avLst/>
          </a:prstGeom>
          <a:noFill/>
          <a:ln>
            <a:noFill/>
          </a:ln>
        </p:spPr>
      </p:pic>
      <p:sp>
        <p:nvSpPr>
          <p:cNvPr id="294" name="Google Shape;294;p13"/>
          <p:cNvSpPr txBox="1"/>
          <p:nvPr/>
        </p:nvSpPr>
        <p:spPr>
          <a:xfrm>
            <a:off x="6278880" y="6107289"/>
            <a:ext cx="591311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58A50"/>
                </a:solidFill>
                <a:latin typeface="Century Gothic"/>
                <a:ea typeface="Century Gothic"/>
                <a:cs typeface="Century Gothic"/>
                <a:sym typeface="Century Gothic"/>
              </a:rPr>
              <a:t>The CMC works with hundreds of volunteer &amp; citizen science groups to provide easy-to-use, quality data throughout the watershed. Check for data in your area </a:t>
            </a:r>
            <a:r>
              <a:rPr lang="en-US" sz="1400" b="0" i="0" u="sng" strike="noStrike" cap="none">
                <a:solidFill>
                  <a:srgbClr val="458A50"/>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here</a:t>
            </a:r>
            <a:r>
              <a:rPr lang="en-US" sz="1400" b="0" i="0" u="none" strike="noStrike" cap="none">
                <a:solidFill>
                  <a:srgbClr val="458A5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grpSp>
        <p:nvGrpSpPr>
          <p:cNvPr id="295" name="Google Shape;295;p13"/>
          <p:cNvGrpSpPr/>
          <p:nvPr/>
        </p:nvGrpSpPr>
        <p:grpSpPr>
          <a:xfrm>
            <a:off x="0" y="6258465"/>
            <a:ext cx="6158433" cy="369332"/>
            <a:chOff x="0" y="6258465"/>
            <a:chExt cx="7191146" cy="369332"/>
          </a:xfrm>
        </p:grpSpPr>
        <p:sp>
          <p:nvSpPr>
            <p:cNvPr id="296" name="Google Shape;296;p13"/>
            <p:cNvSpPr/>
            <p:nvPr/>
          </p:nvSpPr>
          <p:spPr>
            <a:xfrm>
              <a:off x="4053042" y="6269566"/>
              <a:ext cx="3138104"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What’s At Stake?</a:t>
              </a:r>
              <a:endParaRPr sz="1400" b="0" i="0" u="none" strike="noStrike" cap="none">
                <a:solidFill>
                  <a:srgbClr val="000000"/>
                </a:solidFill>
                <a:latin typeface="Arial"/>
                <a:ea typeface="Arial"/>
                <a:cs typeface="Arial"/>
                <a:sym typeface="Arial"/>
              </a:endParaRPr>
            </a:p>
          </p:txBody>
        </p:sp>
        <p:sp>
          <p:nvSpPr>
            <p:cNvPr id="297" name="Google Shape;297;p13"/>
            <p:cNvSpPr/>
            <p:nvPr/>
          </p:nvSpPr>
          <p:spPr>
            <a:xfrm>
              <a:off x="0" y="6269566"/>
              <a:ext cx="4323675"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p13"/>
            <p:cNvSpPr txBox="1"/>
            <p:nvPr/>
          </p:nvSpPr>
          <p:spPr>
            <a:xfrm>
              <a:off x="163290" y="6258465"/>
              <a:ext cx="39626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pic>
        <p:nvPicPr>
          <p:cNvPr id="299" name="Google Shape;299;p13"/>
          <p:cNvPicPr preferRelativeResize="0"/>
          <p:nvPr/>
        </p:nvPicPr>
        <p:blipFill rotWithShape="1">
          <a:blip r:embed="rId7">
            <a:alphaModFix/>
          </a:blip>
          <a:srcRect/>
          <a:stretch/>
        </p:blipFill>
        <p:spPr>
          <a:xfrm>
            <a:off x="11269979" y="-17648"/>
            <a:ext cx="914400" cy="914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4"/>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6" name="Google Shape;306;p14"/>
          <p:cNvSpPr txBox="1">
            <a:spLocks noGrp="1"/>
          </p:cNvSpPr>
          <p:nvPr>
            <p:ph type="title"/>
          </p:nvPr>
        </p:nvSpPr>
        <p:spPr>
          <a:xfrm>
            <a:off x="139838" y="-3472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The Economy</a:t>
            </a:r>
            <a:endParaRPr/>
          </a:p>
        </p:txBody>
      </p:sp>
      <p:sp>
        <p:nvSpPr>
          <p:cNvPr id="307" name="Google Shape;307;p14"/>
          <p:cNvSpPr txBox="1">
            <a:spLocks noGrp="1"/>
          </p:cNvSpPr>
          <p:nvPr>
            <p:ph type="body" idx="1"/>
          </p:nvPr>
        </p:nvSpPr>
        <p:spPr>
          <a:xfrm>
            <a:off x="112643" y="830510"/>
            <a:ext cx="12079358" cy="883019"/>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Flooding harms businesses and private property. It also threatens the health of local </a:t>
            </a:r>
            <a:br>
              <a:rPr lang="en-US" sz="2000">
                <a:solidFill>
                  <a:srgbClr val="458A50"/>
                </a:solidFill>
              </a:rPr>
            </a:br>
            <a:r>
              <a:rPr lang="en-US" sz="2000">
                <a:solidFill>
                  <a:srgbClr val="458A50"/>
                </a:solidFill>
              </a:rPr>
              <a:t>waterways, which often support outdoor recreation and tourism.</a:t>
            </a:r>
            <a:endParaRPr/>
          </a:p>
        </p:txBody>
      </p:sp>
      <p:grpSp>
        <p:nvGrpSpPr>
          <p:cNvPr id="308" name="Google Shape;308;p14"/>
          <p:cNvGrpSpPr/>
          <p:nvPr/>
        </p:nvGrpSpPr>
        <p:grpSpPr>
          <a:xfrm>
            <a:off x="238525" y="5371838"/>
            <a:ext cx="11953475" cy="815652"/>
            <a:chOff x="238524" y="2039151"/>
            <a:chExt cx="11953475" cy="815652"/>
          </a:xfrm>
        </p:grpSpPr>
        <p:sp>
          <p:nvSpPr>
            <p:cNvPr id="309" name="Google Shape;309;p14"/>
            <p:cNvSpPr txBox="1"/>
            <p:nvPr/>
          </p:nvSpPr>
          <p:spPr>
            <a:xfrm>
              <a:off x="1324020" y="2115935"/>
              <a:ext cx="294432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entury Gothic"/>
                  <a:ea typeface="Century Gothic"/>
                  <a:cs typeface="Century Gothic"/>
                  <a:sym typeface="Century Gothic"/>
                </a:rPr>
                <a:t>$887 BILLION</a:t>
              </a:r>
              <a:endParaRPr sz="1400" b="0" i="0" u="none" strike="noStrike" cap="none">
                <a:solidFill>
                  <a:srgbClr val="000000"/>
                </a:solidFill>
                <a:latin typeface="Arial"/>
                <a:ea typeface="Arial"/>
                <a:cs typeface="Arial"/>
                <a:sym typeface="Arial"/>
              </a:endParaRPr>
            </a:p>
          </p:txBody>
        </p:sp>
        <p:grpSp>
          <p:nvGrpSpPr>
            <p:cNvPr id="310" name="Google Shape;310;p14"/>
            <p:cNvGrpSpPr/>
            <p:nvPr/>
          </p:nvGrpSpPr>
          <p:grpSpPr>
            <a:xfrm>
              <a:off x="238524" y="2067085"/>
              <a:ext cx="960463" cy="725838"/>
              <a:chOff x="997733" y="1345724"/>
              <a:chExt cx="1323367" cy="1000090"/>
            </a:xfrm>
          </p:grpSpPr>
          <p:grpSp>
            <p:nvGrpSpPr>
              <p:cNvPr id="311" name="Google Shape;311;p14"/>
              <p:cNvGrpSpPr/>
              <p:nvPr/>
            </p:nvGrpSpPr>
            <p:grpSpPr>
              <a:xfrm rot="2138067">
                <a:off x="1604448" y="1866221"/>
                <a:ext cx="692110" cy="306691"/>
                <a:chOff x="2418401" y="1549841"/>
                <a:chExt cx="692110" cy="306691"/>
              </a:xfrm>
            </p:grpSpPr>
            <p:sp>
              <p:nvSpPr>
                <p:cNvPr id="312" name="Google Shape;312;p14"/>
                <p:cNvSpPr/>
                <p:nvPr/>
              </p:nvSpPr>
              <p:spPr>
                <a:xfrm>
                  <a:off x="2479057" y="1549841"/>
                  <a:ext cx="493303" cy="306691"/>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p14"/>
                <p:cNvSpPr/>
                <p:nvPr/>
              </p:nvSpPr>
              <p:spPr>
                <a:xfrm>
                  <a:off x="2518055" y="1629512"/>
                  <a:ext cx="85445" cy="475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p14"/>
                <p:cNvSpPr txBox="1"/>
                <p:nvPr/>
              </p:nvSpPr>
              <p:spPr>
                <a:xfrm>
                  <a:off x="2418401" y="1597734"/>
                  <a:ext cx="692110" cy="2544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lt2"/>
                      </a:solidFill>
                      <a:latin typeface="Century Gothic"/>
                      <a:ea typeface="Century Gothic"/>
                      <a:cs typeface="Century Gothic"/>
                      <a:sym typeface="Century Gothic"/>
                    </a:rPr>
                    <a:t>1234 5678 8765 4321</a:t>
                  </a:r>
                  <a:endParaRPr sz="1400" b="0" i="0" u="none" strike="noStrike" cap="none">
                    <a:solidFill>
                      <a:srgbClr val="000000"/>
                    </a:solidFill>
                    <a:latin typeface="Arial"/>
                    <a:ea typeface="Arial"/>
                    <a:cs typeface="Arial"/>
                    <a:sym typeface="Arial"/>
                  </a:endParaRPr>
                </a:p>
              </p:txBody>
            </p:sp>
          </p:grpSp>
          <p:pic>
            <p:nvPicPr>
              <p:cNvPr id="315" name="Google Shape;315;p14"/>
              <p:cNvPicPr preferRelativeResize="0"/>
              <p:nvPr/>
            </p:nvPicPr>
            <p:blipFill rotWithShape="1">
              <a:blip r:embed="rId3">
                <a:alphaModFix/>
              </a:blip>
              <a:srcRect/>
              <a:stretch/>
            </p:blipFill>
            <p:spPr>
              <a:xfrm>
                <a:off x="997733" y="1345724"/>
                <a:ext cx="692115" cy="865143"/>
              </a:xfrm>
              <a:prstGeom prst="rect">
                <a:avLst/>
              </a:prstGeom>
              <a:noFill/>
              <a:ln>
                <a:noFill/>
              </a:ln>
            </p:spPr>
          </p:pic>
        </p:grpSp>
        <p:grpSp>
          <p:nvGrpSpPr>
            <p:cNvPr id="316" name="Google Shape;316;p14"/>
            <p:cNvGrpSpPr/>
            <p:nvPr/>
          </p:nvGrpSpPr>
          <p:grpSpPr>
            <a:xfrm>
              <a:off x="4496525" y="2110207"/>
              <a:ext cx="3674059" cy="744095"/>
              <a:chOff x="3103337" y="2175315"/>
              <a:chExt cx="3674059" cy="744095"/>
            </a:xfrm>
          </p:grpSpPr>
          <p:sp>
            <p:nvSpPr>
              <p:cNvPr id="317" name="Google Shape;317;p14"/>
              <p:cNvSpPr txBox="1"/>
              <p:nvPr/>
            </p:nvSpPr>
            <p:spPr>
              <a:xfrm>
                <a:off x="3861236" y="2175315"/>
                <a:ext cx="291616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entury Gothic"/>
                    <a:ea typeface="Century Gothic"/>
                    <a:cs typeface="Century Gothic"/>
                    <a:sym typeface="Century Gothic"/>
                  </a:rPr>
                  <a:t>7.6 MILLION</a:t>
                </a:r>
                <a:endParaRPr sz="1400" b="0" i="0" u="none" strike="noStrike" cap="none">
                  <a:solidFill>
                    <a:srgbClr val="000000"/>
                  </a:solidFill>
                  <a:latin typeface="Arial"/>
                  <a:ea typeface="Arial"/>
                  <a:cs typeface="Arial"/>
                  <a:sym typeface="Arial"/>
                </a:endParaRPr>
              </a:p>
            </p:txBody>
          </p:sp>
          <p:sp>
            <p:nvSpPr>
              <p:cNvPr id="318" name="Google Shape;318;p14"/>
              <p:cNvSpPr txBox="1"/>
              <p:nvPr/>
            </p:nvSpPr>
            <p:spPr>
              <a:xfrm>
                <a:off x="3877883" y="2580856"/>
                <a:ext cx="226807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American jobs</a:t>
                </a:r>
                <a:endParaRPr sz="1400" b="0" i="0" u="none" strike="noStrike" cap="none">
                  <a:solidFill>
                    <a:srgbClr val="000000"/>
                  </a:solidFill>
                  <a:latin typeface="Arial"/>
                  <a:ea typeface="Arial"/>
                  <a:cs typeface="Arial"/>
                  <a:sym typeface="Arial"/>
                </a:endParaRPr>
              </a:p>
            </p:txBody>
          </p:sp>
          <p:pic>
            <p:nvPicPr>
              <p:cNvPr id="319" name="Google Shape;319;p14"/>
              <p:cNvPicPr preferRelativeResize="0"/>
              <p:nvPr/>
            </p:nvPicPr>
            <p:blipFill rotWithShape="1">
              <a:blip r:embed="rId4">
                <a:alphaModFix/>
              </a:blip>
              <a:srcRect/>
              <a:stretch/>
            </p:blipFill>
            <p:spPr>
              <a:xfrm>
                <a:off x="3103337" y="2247772"/>
                <a:ext cx="659522" cy="583156"/>
              </a:xfrm>
              <a:prstGeom prst="rect">
                <a:avLst/>
              </a:prstGeom>
              <a:noFill/>
              <a:ln>
                <a:noFill/>
              </a:ln>
            </p:spPr>
          </p:pic>
        </p:grpSp>
        <p:grpSp>
          <p:nvGrpSpPr>
            <p:cNvPr id="320" name="Google Shape;320;p14"/>
            <p:cNvGrpSpPr/>
            <p:nvPr/>
          </p:nvGrpSpPr>
          <p:grpSpPr>
            <a:xfrm>
              <a:off x="8098705" y="2039151"/>
              <a:ext cx="4093294" cy="815151"/>
              <a:chOff x="4358696" y="3719015"/>
              <a:chExt cx="4093294" cy="815151"/>
            </a:xfrm>
          </p:grpSpPr>
          <p:sp>
            <p:nvSpPr>
              <p:cNvPr id="321" name="Google Shape;321;p14"/>
              <p:cNvSpPr txBox="1"/>
              <p:nvPr/>
            </p:nvSpPr>
            <p:spPr>
              <a:xfrm>
                <a:off x="4922812" y="3798410"/>
                <a:ext cx="294432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entury Gothic"/>
                    <a:ea typeface="Century Gothic"/>
                    <a:cs typeface="Century Gothic"/>
                    <a:sym typeface="Century Gothic"/>
                  </a:rPr>
                  <a:t>$125 BILLION</a:t>
                </a:r>
                <a:endParaRPr sz="1400" b="0" i="0" u="none" strike="noStrike" cap="none">
                  <a:solidFill>
                    <a:srgbClr val="000000"/>
                  </a:solidFill>
                  <a:latin typeface="Arial"/>
                  <a:ea typeface="Arial"/>
                  <a:cs typeface="Arial"/>
                  <a:sym typeface="Arial"/>
                </a:endParaRPr>
              </a:p>
            </p:txBody>
          </p:sp>
          <p:sp>
            <p:nvSpPr>
              <p:cNvPr id="322" name="Google Shape;322;p14"/>
              <p:cNvSpPr txBox="1"/>
              <p:nvPr/>
            </p:nvSpPr>
            <p:spPr>
              <a:xfrm>
                <a:off x="4975583" y="4195612"/>
                <a:ext cx="347640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in federal, state &amp; local taxes</a:t>
                </a:r>
                <a:endParaRPr sz="1400" b="0" i="0" u="none" strike="noStrike" cap="none">
                  <a:solidFill>
                    <a:srgbClr val="000000"/>
                  </a:solidFill>
                  <a:latin typeface="Arial"/>
                  <a:ea typeface="Arial"/>
                  <a:cs typeface="Arial"/>
                  <a:sym typeface="Arial"/>
                </a:endParaRPr>
              </a:p>
            </p:txBody>
          </p:sp>
          <p:pic>
            <p:nvPicPr>
              <p:cNvPr id="323" name="Google Shape;323;p14"/>
              <p:cNvPicPr preferRelativeResize="0"/>
              <p:nvPr/>
            </p:nvPicPr>
            <p:blipFill rotWithShape="1">
              <a:blip r:embed="rId5">
                <a:alphaModFix/>
              </a:blip>
              <a:srcRect/>
              <a:stretch/>
            </p:blipFill>
            <p:spPr>
              <a:xfrm>
                <a:off x="4358696" y="3719015"/>
                <a:ext cx="474042" cy="671078"/>
              </a:xfrm>
              <a:prstGeom prst="rect">
                <a:avLst/>
              </a:prstGeom>
              <a:noFill/>
              <a:ln>
                <a:noFill/>
              </a:ln>
            </p:spPr>
          </p:pic>
          <p:sp>
            <p:nvSpPr>
              <p:cNvPr id="324" name="Google Shape;324;p14"/>
              <p:cNvSpPr txBox="1"/>
              <p:nvPr/>
            </p:nvSpPr>
            <p:spPr>
              <a:xfrm>
                <a:off x="4358696" y="3936419"/>
                <a:ext cx="47404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sp>
          <p:nvSpPr>
            <p:cNvPr id="325" name="Google Shape;325;p14"/>
            <p:cNvSpPr txBox="1"/>
            <p:nvPr/>
          </p:nvSpPr>
          <p:spPr>
            <a:xfrm>
              <a:off x="1353322" y="2516249"/>
              <a:ext cx="262457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in consumer spending</a:t>
              </a:r>
              <a:endParaRPr sz="1400" b="0" i="0" u="none" strike="noStrike" cap="none">
                <a:solidFill>
                  <a:srgbClr val="000000"/>
                </a:solidFill>
                <a:latin typeface="Arial"/>
                <a:ea typeface="Arial"/>
                <a:cs typeface="Arial"/>
                <a:sym typeface="Arial"/>
              </a:endParaRPr>
            </a:p>
          </p:txBody>
        </p:sp>
      </p:grpSp>
      <p:sp>
        <p:nvSpPr>
          <p:cNvPr id="326" name="Google Shape;326;p14"/>
          <p:cNvSpPr/>
          <p:nvPr/>
        </p:nvSpPr>
        <p:spPr>
          <a:xfrm>
            <a:off x="139838" y="4709499"/>
            <a:ext cx="120793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58A50"/>
                </a:solidFill>
                <a:latin typeface="Century Gothic"/>
                <a:ea typeface="Century Gothic"/>
                <a:cs typeface="Century Gothic"/>
                <a:sym typeface="Century Gothic"/>
              </a:rPr>
              <a:t>Outdoor recreation relies on healthy waterways and safe access. </a:t>
            </a:r>
            <a:r>
              <a:rPr lang="en-US" sz="1800" b="0" i="0" u="none" strike="noStrike" cap="none">
                <a:solidFill>
                  <a:schemeClr val="dk1"/>
                </a:solidFill>
                <a:latin typeface="Century Gothic"/>
                <a:ea typeface="Century Gothic"/>
                <a:cs typeface="Century Gothic"/>
                <a:sym typeface="Century Gothic"/>
              </a:rPr>
              <a:t>Annually, the US outdoor recreation economy provides:</a:t>
            </a:r>
            <a:endParaRPr sz="1400" b="0" i="0" u="none" strike="noStrike" cap="none">
              <a:solidFill>
                <a:srgbClr val="000000"/>
              </a:solidFill>
              <a:latin typeface="Arial"/>
              <a:ea typeface="Arial"/>
              <a:cs typeface="Arial"/>
              <a:sym typeface="Arial"/>
            </a:endParaRPr>
          </a:p>
        </p:txBody>
      </p:sp>
      <p:grpSp>
        <p:nvGrpSpPr>
          <p:cNvPr id="327" name="Google Shape;327;p14"/>
          <p:cNvGrpSpPr/>
          <p:nvPr/>
        </p:nvGrpSpPr>
        <p:grpSpPr>
          <a:xfrm>
            <a:off x="0" y="6258465"/>
            <a:ext cx="6158433" cy="369332"/>
            <a:chOff x="0" y="6258465"/>
            <a:chExt cx="7191146" cy="369332"/>
          </a:xfrm>
        </p:grpSpPr>
        <p:sp>
          <p:nvSpPr>
            <p:cNvPr id="328" name="Google Shape;328;p14"/>
            <p:cNvSpPr/>
            <p:nvPr/>
          </p:nvSpPr>
          <p:spPr>
            <a:xfrm>
              <a:off x="4053042" y="6269566"/>
              <a:ext cx="3138104"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What’s At Stake?</a:t>
              </a:r>
              <a:endParaRPr sz="1400" b="0" i="0" u="none" strike="noStrike" cap="none">
                <a:solidFill>
                  <a:srgbClr val="000000"/>
                </a:solidFill>
                <a:latin typeface="Arial"/>
                <a:ea typeface="Arial"/>
                <a:cs typeface="Arial"/>
                <a:sym typeface="Arial"/>
              </a:endParaRPr>
            </a:p>
          </p:txBody>
        </p:sp>
        <p:sp>
          <p:nvSpPr>
            <p:cNvPr id="329" name="Google Shape;329;p14"/>
            <p:cNvSpPr/>
            <p:nvPr/>
          </p:nvSpPr>
          <p:spPr>
            <a:xfrm>
              <a:off x="0" y="6269566"/>
              <a:ext cx="4323675"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 name="Google Shape;330;p14"/>
            <p:cNvSpPr txBox="1"/>
            <p:nvPr/>
          </p:nvSpPr>
          <p:spPr>
            <a:xfrm>
              <a:off x="163290" y="6258465"/>
              <a:ext cx="39626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grpSp>
        <p:nvGrpSpPr>
          <p:cNvPr id="331" name="Google Shape;331;p14"/>
          <p:cNvGrpSpPr/>
          <p:nvPr/>
        </p:nvGrpSpPr>
        <p:grpSpPr>
          <a:xfrm>
            <a:off x="0" y="1731779"/>
            <a:ext cx="12002358" cy="2862900"/>
            <a:chOff x="0" y="3148323"/>
            <a:chExt cx="12002358" cy="2862900"/>
          </a:xfrm>
        </p:grpSpPr>
        <p:sp>
          <p:nvSpPr>
            <p:cNvPr id="332" name="Google Shape;332;p14"/>
            <p:cNvSpPr/>
            <p:nvPr/>
          </p:nvSpPr>
          <p:spPr>
            <a:xfrm>
              <a:off x="0" y="3191377"/>
              <a:ext cx="3386667" cy="45105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Pennsylvania</a:t>
              </a:r>
              <a:endParaRPr sz="1400" b="0" i="0" u="none" strike="noStrike" cap="none">
                <a:solidFill>
                  <a:srgbClr val="000000"/>
                </a:solidFill>
                <a:latin typeface="Arial"/>
                <a:ea typeface="Arial"/>
                <a:cs typeface="Arial"/>
                <a:sym typeface="Arial"/>
              </a:endParaRPr>
            </a:p>
          </p:txBody>
        </p:sp>
        <p:sp>
          <p:nvSpPr>
            <p:cNvPr id="333" name="Google Shape;333;p14"/>
            <p:cNvSpPr txBox="1"/>
            <p:nvPr/>
          </p:nvSpPr>
          <p:spPr>
            <a:xfrm>
              <a:off x="3601158" y="3148323"/>
              <a:ext cx="8401200" cy="28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Pennsylvania’s Emergency Management Agency documented</a:t>
              </a:r>
              <a:r>
                <a:rPr lang="en-US" sz="1800" b="0" i="0" u="none" strike="noStrike" cap="none">
                  <a:solidFill>
                    <a:srgbClr val="000000"/>
                  </a:solidFill>
                  <a:latin typeface="Century Gothic"/>
                  <a:ea typeface="Century Gothic"/>
                  <a:cs typeface="Century Gothic"/>
                  <a:sym typeface="Century Gothic"/>
                </a:rPr>
                <a:t> over $160 million in public infrastructure damages during 2018, but only around $60 million was covered by federal disaster</a:t>
              </a:r>
              <a:r>
                <a:rPr lang="en-US" sz="1800" b="0" i="0" u="none" strike="noStrike" cap="none">
                  <a:solidFill>
                    <a:schemeClr val="dk1"/>
                  </a:solidFill>
                  <a:latin typeface="Century Gothic"/>
                  <a:ea typeface="Century Gothic"/>
                  <a:cs typeface="Century Gothic"/>
                  <a:sym typeface="Century Gothic"/>
                </a:rPr>
                <a:t> aid due to each of the many storms not meeting federal disaster threshold criteria on their own. The remaining $100 million in damage had to be absorbed by municipalities, counties and state agencies.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A benefit-cost analysis of natural hazard mitigation found that </a:t>
              </a:r>
              <a:r>
                <a:rPr lang="en-US" sz="1800" b="1" i="0" u="none" strike="noStrike" cap="none">
                  <a:solidFill>
                    <a:schemeClr val="dk1"/>
                  </a:solidFill>
                  <a:latin typeface="Century Gothic"/>
                  <a:ea typeface="Century Gothic"/>
                  <a:cs typeface="Century Gothic"/>
                  <a:sym typeface="Century Gothic"/>
                </a:rPr>
                <a:t>every $1 invested in proactive mitigation steps saves $7</a:t>
              </a:r>
              <a:r>
                <a:rPr lang="en-US" sz="1800" b="0" i="0" u="none" strike="noStrike" cap="none">
                  <a:solidFill>
                    <a:schemeClr val="dk1"/>
                  </a:solidFill>
                  <a:latin typeface="Century Gothic"/>
                  <a:ea typeface="Century Gothic"/>
                  <a:cs typeface="Century Gothic"/>
                  <a:sym typeface="Century Gothic"/>
                </a:rPr>
                <a:t> in emergency response and recovery costs in the future.</a:t>
              </a:r>
              <a:endParaRPr sz="1400" b="0" i="0" u="none" strike="noStrike" cap="none">
                <a:solidFill>
                  <a:srgbClr val="000000"/>
                </a:solidFill>
                <a:latin typeface="Arial"/>
                <a:ea typeface="Arial"/>
                <a:cs typeface="Arial"/>
                <a:sym typeface="Arial"/>
              </a:endParaRPr>
            </a:p>
          </p:txBody>
        </p:sp>
      </p:grpSp>
      <p:pic>
        <p:nvPicPr>
          <p:cNvPr id="334" name="Google Shape;334;p14" descr="A body of water with trees around it&#10;&#10;Description automatically generated with medium confidence"/>
          <p:cNvPicPr preferRelativeResize="0"/>
          <p:nvPr/>
        </p:nvPicPr>
        <p:blipFill rotWithShape="1">
          <a:blip r:embed="rId7">
            <a:alphaModFix/>
          </a:blip>
          <a:srcRect/>
          <a:stretch/>
        </p:blipFill>
        <p:spPr>
          <a:xfrm>
            <a:off x="0" y="2219669"/>
            <a:ext cx="3386667" cy="2257778"/>
          </a:xfrm>
          <a:prstGeom prst="rect">
            <a:avLst/>
          </a:prstGeom>
          <a:noFill/>
          <a:ln>
            <a:noFill/>
          </a:ln>
        </p:spPr>
      </p:pic>
      <p:pic>
        <p:nvPicPr>
          <p:cNvPr id="335" name="Google Shape;335;p14"/>
          <p:cNvPicPr preferRelativeResize="0"/>
          <p:nvPr/>
        </p:nvPicPr>
        <p:blipFill rotWithShape="1">
          <a:blip r:embed="rId8">
            <a:alphaModFix/>
          </a:blip>
          <a:srcRect/>
          <a:stretch/>
        </p:blipFill>
        <p:spPr>
          <a:xfrm>
            <a:off x="11242474" y="20229"/>
            <a:ext cx="914400" cy="914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5"/>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p15"/>
          <p:cNvSpPr txBox="1">
            <a:spLocks noGrp="1"/>
          </p:cNvSpPr>
          <p:nvPr>
            <p:ph type="title"/>
          </p:nvPr>
        </p:nvSpPr>
        <p:spPr>
          <a:xfrm>
            <a:off x="139838" y="-3472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Education</a:t>
            </a:r>
            <a:endParaRPr/>
          </a:p>
        </p:txBody>
      </p:sp>
      <p:sp>
        <p:nvSpPr>
          <p:cNvPr id="343" name="Google Shape;343;p15"/>
          <p:cNvSpPr txBox="1">
            <a:spLocks noGrp="1"/>
          </p:cNvSpPr>
          <p:nvPr>
            <p:ph type="body" idx="1"/>
          </p:nvPr>
        </p:nvSpPr>
        <p:spPr>
          <a:xfrm>
            <a:off x="5519854" y="1197893"/>
            <a:ext cx="6512982" cy="304785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Excess stormwater runoff can cause missed school days during extended closures caused by flooded or damaged school buildings, but it can also impact education through disrupted bus routes, lack of internet access for schoolwork, and other infrastructural impacts.</a:t>
            </a:r>
            <a:endParaRPr/>
          </a:p>
        </p:txBody>
      </p:sp>
      <p:sp>
        <p:nvSpPr>
          <p:cNvPr id="344" name="Google Shape;344;p15"/>
          <p:cNvSpPr txBox="1"/>
          <p:nvPr/>
        </p:nvSpPr>
        <p:spPr>
          <a:xfrm>
            <a:off x="2888837" y="4809350"/>
            <a:ext cx="9143999"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entury Gothic"/>
                <a:ea typeface="Century Gothic"/>
                <a:cs typeface="Century Gothic"/>
                <a:sym typeface="Century Gothic"/>
              </a:rPr>
              <a:t>While only </a:t>
            </a:r>
            <a:r>
              <a:rPr lang="en-US" sz="2000" b="1" i="0" u="none" strike="noStrike" cap="none">
                <a:solidFill>
                  <a:schemeClr val="dk1"/>
                </a:solidFill>
                <a:latin typeface="Century Gothic"/>
                <a:ea typeface="Century Gothic"/>
                <a:cs typeface="Century Gothic"/>
                <a:sym typeface="Century Gothic"/>
              </a:rPr>
              <a:t>2% </a:t>
            </a:r>
            <a:r>
              <a:rPr lang="en-US" sz="2000" b="0" i="0" u="none" strike="noStrike" cap="none">
                <a:solidFill>
                  <a:schemeClr val="dk1"/>
                </a:solidFill>
                <a:latin typeface="Century Gothic"/>
                <a:ea typeface="Century Gothic"/>
                <a:cs typeface="Century Gothic"/>
                <a:sym typeface="Century Gothic"/>
              </a:rPr>
              <a:t>of Mid-Atlantic schools are in a flood zone, </a:t>
            </a:r>
            <a:r>
              <a:rPr lang="en-US" sz="2000" b="1" i="0" u="none" strike="noStrike" cap="none">
                <a:solidFill>
                  <a:schemeClr val="dk1"/>
                </a:solidFill>
                <a:latin typeface="Century Gothic"/>
                <a:ea typeface="Century Gothic"/>
                <a:cs typeface="Century Gothic"/>
                <a:sym typeface="Century Gothic"/>
              </a:rPr>
              <a:t>10% </a:t>
            </a:r>
            <a:r>
              <a:rPr lang="en-US" sz="2000" b="0" i="0" u="none" strike="noStrike" cap="none">
                <a:solidFill>
                  <a:schemeClr val="dk1"/>
                </a:solidFill>
                <a:latin typeface="Century Gothic"/>
                <a:ea typeface="Century Gothic"/>
                <a:cs typeface="Century Gothic"/>
                <a:sym typeface="Century Gothic"/>
              </a:rPr>
              <a:t>of Mid-Atlantic students’ ZIP codes are in a flood zone. This means that even if a school building is not impacted by flooding, students may not be able to attend school because of flooding at or near their homes.</a:t>
            </a:r>
            <a:endParaRPr sz="1400" b="0" i="0" u="none" strike="noStrike" cap="none">
              <a:solidFill>
                <a:srgbClr val="000000"/>
              </a:solidFill>
              <a:latin typeface="Arial"/>
              <a:ea typeface="Arial"/>
              <a:cs typeface="Arial"/>
              <a:sym typeface="Arial"/>
            </a:endParaRPr>
          </a:p>
        </p:txBody>
      </p:sp>
      <p:pic>
        <p:nvPicPr>
          <p:cNvPr id="345" name="Google Shape;345;p15" descr="A yellow school bus&#10;&#10;Description automatically generated with medium confidence"/>
          <p:cNvPicPr preferRelativeResize="0"/>
          <p:nvPr/>
        </p:nvPicPr>
        <p:blipFill rotWithShape="1">
          <a:blip r:embed="rId3">
            <a:alphaModFix/>
          </a:blip>
          <a:srcRect/>
          <a:stretch/>
        </p:blipFill>
        <p:spPr>
          <a:xfrm>
            <a:off x="456873" y="4938126"/>
            <a:ext cx="2131770" cy="1065885"/>
          </a:xfrm>
          <a:prstGeom prst="rect">
            <a:avLst/>
          </a:prstGeom>
          <a:noFill/>
          <a:ln>
            <a:noFill/>
          </a:ln>
        </p:spPr>
      </p:pic>
      <p:pic>
        <p:nvPicPr>
          <p:cNvPr id="346" name="Google Shape;346;p15" descr="A young child writing on a piece of paper&#10;&#10;Description automatically generated with low confidence"/>
          <p:cNvPicPr preferRelativeResize="0"/>
          <p:nvPr/>
        </p:nvPicPr>
        <p:blipFill rotWithShape="1">
          <a:blip r:embed="rId4">
            <a:alphaModFix/>
          </a:blip>
          <a:srcRect/>
          <a:stretch/>
        </p:blipFill>
        <p:spPr>
          <a:xfrm>
            <a:off x="0" y="643164"/>
            <a:ext cx="5266721" cy="3511147"/>
          </a:xfrm>
          <a:prstGeom prst="rect">
            <a:avLst/>
          </a:prstGeom>
          <a:noFill/>
          <a:ln>
            <a:noFill/>
          </a:ln>
        </p:spPr>
      </p:pic>
      <p:grpSp>
        <p:nvGrpSpPr>
          <p:cNvPr id="347" name="Google Shape;347;p15"/>
          <p:cNvGrpSpPr/>
          <p:nvPr/>
        </p:nvGrpSpPr>
        <p:grpSpPr>
          <a:xfrm>
            <a:off x="0" y="6258465"/>
            <a:ext cx="6158433" cy="369332"/>
            <a:chOff x="0" y="6258465"/>
            <a:chExt cx="7191146" cy="369332"/>
          </a:xfrm>
        </p:grpSpPr>
        <p:sp>
          <p:nvSpPr>
            <p:cNvPr id="348" name="Google Shape;348;p15"/>
            <p:cNvSpPr/>
            <p:nvPr/>
          </p:nvSpPr>
          <p:spPr>
            <a:xfrm>
              <a:off x="4053042" y="6269566"/>
              <a:ext cx="3138104"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What’s At Stake?</a:t>
              </a:r>
              <a:endParaRPr sz="1400" b="0" i="0" u="none" strike="noStrike" cap="none">
                <a:solidFill>
                  <a:srgbClr val="000000"/>
                </a:solidFill>
                <a:latin typeface="Arial"/>
                <a:ea typeface="Arial"/>
                <a:cs typeface="Arial"/>
                <a:sym typeface="Arial"/>
              </a:endParaRPr>
            </a:p>
          </p:txBody>
        </p:sp>
        <p:sp>
          <p:nvSpPr>
            <p:cNvPr id="349" name="Google Shape;349;p15"/>
            <p:cNvSpPr/>
            <p:nvPr/>
          </p:nvSpPr>
          <p:spPr>
            <a:xfrm>
              <a:off x="0" y="6269566"/>
              <a:ext cx="4323675"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0" name="Google Shape;350;p15"/>
            <p:cNvSpPr txBox="1"/>
            <p:nvPr/>
          </p:nvSpPr>
          <p:spPr>
            <a:xfrm>
              <a:off x="163290" y="6258465"/>
              <a:ext cx="39626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pic>
        <p:nvPicPr>
          <p:cNvPr id="351" name="Google Shape;351;p15"/>
          <p:cNvPicPr preferRelativeResize="0"/>
          <p:nvPr/>
        </p:nvPicPr>
        <p:blipFill rotWithShape="1">
          <a:blip r:embed="rId5">
            <a:alphaModFix/>
          </a:blip>
          <a:srcRect/>
          <a:stretch/>
        </p:blipFill>
        <p:spPr>
          <a:xfrm>
            <a:off x="11289886" y="19595"/>
            <a:ext cx="914400" cy="91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6"/>
          <p:cNvSpPr txBox="1">
            <a:spLocks noGrp="1"/>
          </p:cNvSpPr>
          <p:nvPr>
            <p:ph type="body" idx="1"/>
          </p:nvPr>
        </p:nvSpPr>
        <p:spPr>
          <a:xfrm>
            <a:off x="268075" y="4268025"/>
            <a:ext cx="5762400" cy="1686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000"/>
              <a:t>Flooding in the U.S. disproportionately harms African American neighborhoods based on an analysis of federal flood insurance payments. Those without flood insurance are not included in those numbers.</a:t>
            </a:r>
            <a:endParaRPr/>
          </a:p>
        </p:txBody>
      </p:sp>
      <p:sp>
        <p:nvSpPr>
          <p:cNvPr id="358" name="Google Shape;358;p16"/>
          <p:cNvSpPr/>
          <p:nvPr/>
        </p:nvSpPr>
        <p:spPr>
          <a:xfrm>
            <a:off x="-1" y="151277"/>
            <a:ext cx="7596555"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9" name="Google Shape;359;p16"/>
          <p:cNvSpPr txBox="1"/>
          <p:nvPr/>
        </p:nvSpPr>
        <p:spPr>
          <a:xfrm>
            <a:off x="139837" y="0"/>
            <a:ext cx="7596555" cy="86470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Diversity, Equity, Inclusion, and Justice </a:t>
            </a:r>
            <a:endParaRPr sz="1400" b="0" i="0" u="none" strike="noStrike" cap="none">
              <a:solidFill>
                <a:srgbClr val="000000"/>
              </a:solidFill>
              <a:latin typeface="Arial"/>
              <a:ea typeface="Arial"/>
              <a:cs typeface="Arial"/>
              <a:sym typeface="Arial"/>
            </a:endParaRPr>
          </a:p>
        </p:txBody>
      </p:sp>
      <p:grpSp>
        <p:nvGrpSpPr>
          <p:cNvPr id="360" name="Google Shape;360;p16"/>
          <p:cNvGrpSpPr/>
          <p:nvPr/>
        </p:nvGrpSpPr>
        <p:grpSpPr>
          <a:xfrm>
            <a:off x="0" y="6258465"/>
            <a:ext cx="6158433" cy="369332"/>
            <a:chOff x="0" y="6258465"/>
            <a:chExt cx="7191146" cy="369332"/>
          </a:xfrm>
        </p:grpSpPr>
        <p:sp>
          <p:nvSpPr>
            <p:cNvPr id="361" name="Google Shape;361;p16"/>
            <p:cNvSpPr/>
            <p:nvPr/>
          </p:nvSpPr>
          <p:spPr>
            <a:xfrm>
              <a:off x="4053042" y="6269566"/>
              <a:ext cx="3138104"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What’s At Stake?</a:t>
              </a:r>
              <a:endParaRPr sz="1400" b="0" i="0" u="none" strike="noStrike" cap="none">
                <a:solidFill>
                  <a:srgbClr val="000000"/>
                </a:solidFill>
                <a:latin typeface="Arial"/>
                <a:ea typeface="Arial"/>
                <a:cs typeface="Arial"/>
                <a:sym typeface="Arial"/>
              </a:endParaRPr>
            </a:p>
          </p:txBody>
        </p:sp>
        <p:sp>
          <p:nvSpPr>
            <p:cNvPr id="362" name="Google Shape;362;p16"/>
            <p:cNvSpPr/>
            <p:nvPr/>
          </p:nvSpPr>
          <p:spPr>
            <a:xfrm>
              <a:off x="0" y="6269566"/>
              <a:ext cx="4323675"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3" name="Google Shape;363;p16"/>
            <p:cNvSpPr txBox="1"/>
            <p:nvPr/>
          </p:nvSpPr>
          <p:spPr>
            <a:xfrm>
              <a:off x="163290" y="6258465"/>
              <a:ext cx="39626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sp>
        <p:nvSpPr>
          <p:cNvPr id="364" name="Google Shape;364;p16"/>
          <p:cNvSpPr/>
          <p:nvPr/>
        </p:nvSpPr>
        <p:spPr>
          <a:xfrm>
            <a:off x="6664815" y="1122958"/>
            <a:ext cx="5301407"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entury Gothic"/>
                <a:ea typeface="Century Gothic"/>
                <a:cs typeface="Century Gothic"/>
                <a:sym typeface="Century Gothic"/>
              </a:rPr>
              <a:t>While flooding affects a wide range of demographics, it is most harmful to communities of color, low-income residents, and others who do not have the resources to handle the damage and disruption that flooding causes.</a:t>
            </a:r>
            <a:endParaRPr sz="1400" b="0" i="0" u="none" strike="noStrike" cap="none">
              <a:solidFill>
                <a:srgbClr val="000000"/>
              </a:solidFill>
              <a:latin typeface="Arial"/>
              <a:ea typeface="Arial"/>
              <a:cs typeface="Arial"/>
              <a:sym typeface="Arial"/>
            </a:endParaRPr>
          </a:p>
        </p:txBody>
      </p:sp>
      <p:pic>
        <p:nvPicPr>
          <p:cNvPr id="365" name="Google Shape;365;p16" descr="A group of people sitting on a bench by a body of water&#10;&#10;Description automatically generated with low confidence"/>
          <p:cNvPicPr preferRelativeResize="0"/>
          <p:nvPr/>
        </p:nvPicPr>
        <p:blipFill rotWithShape="1">
          <a:blip r:embed="rId3">
            <a:alphaModFix/>
          </a:blip>
          <a:srcRect t="20212" b="3665"/>
          <a:stretch/>
        </p:blipFill>
        <p:spPr>
          <a:xfrm>
            <a:off x="6158433" y="3796050"/>
            <a:ext cx="6033567" cy="3061950"/>
          </a:xfrm>
          <a:prstGeom prst="rect">
            <a:avLst/>
          </a:prstGeom>
          <a:noFill/>
          <a:ln>
            <a:noFill/>
          </a:ln>
        </p:spPr>
      </p:pic>
      <p:pic>
        <p:nvPicPr>
          <p:cNvPr id="366" name="Google Shape;366;p16" descr="A picture containing outdoor, building, sky, house&#10;&#10;Description automatically generated"/>
          <p:cNvPicPr preferRelativeResize="0"/>
          <p:nvPr/>
        </p:nvPicPr>
        <p:blipFill rotWithShape="1">
          <a:blip r:embed="rId4">
            <a:alphaModFix/>
          </a:blip>
          <a:srcRect t="14045" b="9430"/>
          <a:stretch/>
        </p:blipFill>
        <p:spPr>
          <a:xfrm>
            <a:off x="-1" y="643164"/>
            <a:ext cx="6158432" cy="314178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17" descr="A picture containing sky, outdoor, tree, ground&#10;&#10;Description automatically generated"/>
          <p:cNvPicPr preferRelativeResize="0"/>
          <p:nvPr/>
        </p:nvPicPr>
        <p:blipFill rotWithShape="1">
          <a:blip r:embed="rId3">
            <a:alphaModFix/>
          </a:blip>
          <a:srcRect l="28290" r="12542"/>
          <a:stretch/>
        </p:blipFill>
        <p:spPr>
          <a:xfrm>
            <a:off x="6090688" y="0"/>
            <a:ext cx="6101311" cy="6858000"/>
          </a:xfrm>
          <a:prstGeom prst="rect">
            <a:avLst/>
          </a:prstGeom>
          <a:noFill/>
          <a:ln>
            <a:noFill/>
          </a:ln>
        </p:spPr>
      </p:pic>
      <p:sp>
        <p:nvSpPr>
          <p:cNvPr id="373" name="Google Shape;373;p17"/>
          <p:cNvSpPr txBox="1"/>
          <p:nvPr/>
        </p:nvSpPr>
        <p:spPr>
          <a:xfrm>
            <a:off x="535710" y="2459504"/>
            <a:ext cx="5473205"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Stormwater Resiliency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Let’s talk best practices and tools to increase your community’s resiliency.</a:t>
            </a:r>
            <a:endParaRPr sz="1400" b="0" i="0" u="none" strike="noStrike" cap="none">
              <a:solidFill>
                <a:srgbClr val="000000"/>
              </a:solidFill>
              <a:latin typeface="Arial"/>
              <a:ea typeface="Arial"/>
              <a:cs typeface="Arial"/>
              <a:sym typeface="Arial"/>
            </a:endParaRPr>
          </a:p>
        </p:txBody>
      </p:sp>
      <p:pic>
        <p:nvPicPr>
          <p:cNvPr id="374" name="Google Shape;374;p17" descr="A picture containing tree, outdoor, grass&#10;&#10;Description automatically generated"/>
          <p:cNvPicPr preferRelativeResize="0"/>
          <p:nvPr/>
        </p:nvPicPr>
        <p:blipFill rotWithShape="1">
          <a:blip r:embed="rId4">
            <a:alphaModFix/>
          </a:blip>
          <a:srcRect l="26577" r="13375"/>
          <a:stretch/>
        </p:blipFill>
        <p:spPr>
          <a:xfrm>
            <a:off x="6008915" y="0"/>
            <a:ext cx="6183084"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8"/>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1" name="Google Shape;381;p18"/>
          <p:cNvSpPr txBox="1">
            <a:spLocks noGrp="1"/>
          </p:cNvSpPr>
          <p:nvPr>
            <p:ph type="title"/>
          </p:nvPr>
        </p:nvSpPr>
        <p:spPr>
          <a:xfrm>
            <a:off x="139838" y="-3472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Natural Landscapes</a:t>
            </a:r>
            <a:endParaRPr/>
          </a:p>
        </p:txBody>
      </p:sp>
      <p:sp>
        <p:nvSpPr>
          <p:cNvPr id="382" name="Google Shape;382;p18"/>
          <p:cNvSpPr txBox="1">
            <a:spLocks noGrp="1"/>
          </p:cNvSpPr>
          <p:nvPr>
            <p:ph type="body" idx="1"/>
          </p:nvPr>
        </p:nvSpPr>
        <p:spPr>
          <a:xfrm>
            <a:off x="6566424" y="728204"/>
            <a:ext cx="5625576" cy="547617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dirty="0">
                <a:solidFill>
                  <a:srgbClr val="458A50"/>
                </a:solidFill>
              </a:rPr>
              <a:t>Natural landscapes, like forests and wetlands (see next slide), reduce the amount of runoff that your community experiences. </a:t>
            </a:r>
            <a:r>
              <a:rPr lang="en-US" sz="2000" dirty="0"/>
              <a:t>As your community develops and more parking lots, roofs, and roads are built, keep in mind that losing natural landscapes and increasing </a:t>
            </a:r>
            <a:r>
              <a:rPr lang="en-US" sz="2000" dirty="0">
                <a:solidFill>
                  <a:schemeClr val="accent1"/>
                </a:solidFill>
              </a:rPr>
              <a:t>impervious surfaces</a:t>
            </a:r>
            <a:r>
              <a:rPr lang="en-US" sz="2000" dirty="0"/>
              <a:t> have negative impacts on stormwater resilience. Develop a plan to mitigate these increases in stormwater to keep your community resilient.</a:t>
            </a:r>
            <a:endParaRPr dirty="0"/>
          </a:p>
        </p:txBody>
      </p:sp>
      <p:grpSp>
        <p:nvGrpSpPr>
          <p:cNvPr id="383" name="Google Shape;383;p18"/>
          <p:cNvGrpSpPr/>
          <p:nvPr/>
        </p:nvGrpSpPr>
        <p:grpSpPr>
          <a:xfrm>
            <a:off x="0" y="6261509"/>
            <a:ext cx="6762471" cy="369332"/>
            <a:chOff x="0" y="6258465"/>
            <a:chExt cx="7896476" cy="369332"/>
          </a:xfrm>
        </p:grpSpPr>
        <p:sp>
          <p:nvSpPr>
            <p:cNvPr id="384" name="Google Shape;384;p18"/>
            <p:cNvSpPr/>
            <p:nvPr/>
          </p:nvSpPr>
          <p:spPr>
            <a:xfrm>
              <a:off x="4146377" y="6269566"/>
              <a:ext cx="375009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Stormwater Resiliency</a:t>
              </a:r>
              <a:endParaRPr sz="1400" b="0" i="0" u="none" strike="noStrike" cap="none">
                <a:solidFill>
                  <a:srgbClr val="000000"/>
                </a:solidFill>
                <a:latin typeface="Arial"/>
                <a:ea typeface="Arial"/>
                <a:cs typeface="Arial"/>
                <a:sym typeface="Arial"/>
              </a:endParaRPr>
            </a:p>
          </p:txBody>
        </p:sp>
        <p:sp>
          <p:nvSpPr>
            <p:cNvPr id="385" name="Google Shape;385;p18"/>
            <p:cNvSpPr/>
            <p:nvPr/>
          </p:nvSpPr>
          <p:spPr>
            <a:xfrm>
              <a:off x="0" y="6269566"/>
              <a:ext cx="4377720"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6" name="Google Shape;386;p18"/>
            <p:cNvSpPr txBox="1"/>
            <p:nvPr/>
          </p:nvSpPr>
          <p:spPr>
            <a:xfrm>
              <a:off x="163290" y="6258465"/>
              <a:ext cx="39830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grpSp>
        <p:nvGrpSpPr>
          <p:cNvPr id="387" name="Google Shape;387;p18"/>
          <p:cNvGrpSpPr/>
          <p:nvPr/>
        </p:nvGrpSpPr>
        <p:grpSpPr>
          <a:xfrm>
            <a:off x="-199173" y="711392"/>
            <a:ext cx="6771831" cy="5492990"/>
            <a:chOff x="445976" y="711392"/>
            <a:chExt cx="6771831" cy="5492990"/>
          </a:xfrm>
        </p:grpSpPr>
        <p:pic>
          <p:nvPicPr>
            <p:cNvPr id="388" name="Google Shape;388;p18"/>
            <p:cNvPicPr preferRelativeResize="0"/>
            <p:nvPr/>
          </p:nvPicPr>
          <p:blipFill rotWithShape="1">
            <a:blip r:embed="rId3">
              <a:alphaModFix/>
            </a:blip>
            <a:srcRect/>
            <a:stretch/>
          </p:blipFill>
          <p:spPr>
            <a:xfrm flipH="1">
              <a:off x="1726722" y="711392"/>
              <a:ext cx="4947212" cy="5492990"/>
            </a:xfrm>
            <a:prstGeom prst="rect">
              <a:avLst/>
            </a:prstGeom>
            <a:noFill/>
            <a:ln>
              <a:noFill/>
            </a:ln>
          </p:spPr>
        </p:pic>
        <p:cxnSp>
          <p:nvCxnSpPr>
            <p:cNvPr id="389" name="Google Shape;389;p18"/>
            <p:cNvCxnSpPr/>
            <p:nvPr/>
          </p:nvCxnSpPr>
          <p:spPr>
            <a:xfrm flipH="1">
              <a:off x="3922382" y="2717723"/>
              <a:ext cx="501" cy="3289662"/>
            </a:xfrm>
            <a:prstGeom prst="straightConnector1">
              <a:avLst/>
            </a:prstGeom>
            <a:noFill/>
            <a:ln w="12700" cap="flat" cmpd="sng">
              <a:solidFill>
                <a:schemeClr val="dk2"/>
              </a:solidFill>
              <a:prstDash val="solid"/>
              <a:miter lim="800000"/>
              <a:headEnd type="none" w="sm" len="sm"/>
              <a:tailEnd type="none" w="sm" len="sm"/>
            </a:ln>
          </p:spPr>
        </p:cxnSp>
        <p:sp>
          <p:nvSpPr>
            <p:cNvPr id="390" name="Google Shape;390;p18"/>
            <p:cNvSpPr txBox="1"/>
            <p:nvPr/>
          </p:nvSpPr>
          <p:spPr>
            <a:xfrm>
              <a:off x="4907397" y="4497014"/>
              <a:ext cx="1117614" cy="984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entury Gothic"/>
                  <a:ea typeface="Century Gothic"/>
                  <a:cs typeface="Century Gothic"/>
                  <a:sym typeface="Century Gothic"/>
                </a:rPr>
                <a:t>27,000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entury Gothic"/>
                  <a:ea typeface="Century Gothic"/>
                  <a:cs typeface="Century Gothic"/>
                  <a:sym typeface="Century Gothic"/>
                </a:rPr>
                <a:t>gallons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of runoff</a:t>
              </a:r>
              <a:endParaRPr sz="1400" b="0" i="0" u="none" strike="noStrike" cap="none">
                <a:solidFill>
                  <a:srgbClr val="000000"/>
                </a:solidFill>
                <a:latin typeface="Arial"/>
                <a:ea typeface="Arial"/>
                <a:cs typeface="Arial"/>
                <a:sym typeface="Arial"/>
              </a:endParaRPr>
            </a:p>
          </p:txBody>
        </p:sp>
        <p:sp>
          <p:nvSpPr>
            <p:cNvPr id="391" name="Google Shape;391;p18"/>
            <p:cNvSpPr txBox="1"/>
            <p:nvPr/>
          </p:nvSpPr>
          <p:spPr>
            <a:xfrm>
              <a:off x="1425857" y="4585004"/>
              <a:ext cx="1117614" cy="98488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entury Gothic"/>
                  <a:ea typeface="Century Gothic"/>
                  <a:cs typeface="Century Gothic"/>
                  <a:sym typeface="Century Gothic"/>
                </a:rPr>
                <a:t>750</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entury Gothic"/>
                  <a:ea typeface="Century Gothic"/>
                  <a:cs typeface="Century Gothic"/>
                  <a:sym typeface="Century Gothic"/>
                </a:rPr>
                <a:t>gallons</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of runoff</a:t>
              </a:r>
              <a:endParaRPr sz="1400" b="0" i="0" u="none" strike="noStrike" cap="none">
                <a:solidFill>
                  <a:srgbClr val="000000"/>
                </a:solidFill>
                <a:latin typeface="Arial"/>
                <a:ea typeface="Arial"/>
                <a:cs typeface="Arial"/>
                <a:sym typeface="Arial"/>
              </a:endParaRPr>
            </a:p>
          </p:txBody>
        </p:sp>
        <p:sp>
          <p:nvSpPr>
            <p:cNvPr id="392" name="Google Shape;392;p18"/>
            <p:cNvSpPr txBox="1"/>
            <p:nvPr/>
          </p:nvSpPr>
          <p:spPr>
            <a:xfrm>
              <a:off x="2639018" y="1684217"/>
              <a:ext cx="256672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Century Gothic"/>
                  <a:ea typeface="Century Gothic"/>
                  <a:cs typeface="Century Gothic"/>
                  <a:sym typeface="Century Gothic"/>
                </a:rPr>
                <a:t>One inch of rain</a:t>
              </a:r>
              <a:endParaRPr sz="1400" b="0" i="0" u="none" strike="noStrike" cap="none">
                <a:solidFill>
                  <a:srgbClr val="000000"/>
                </a:solidFill>
                <a:latin typeface="Arial"/>
                <a:ea typeface="Arial"/>
                <a:cs typeface="Arial"/>
                <a:sym typeface="Arial"/>
              </a:endParaRPr>
            </a:p>
          </p:txBody>
        </p:sp>
        <p:sp>
          <p:nvSpPr>
            <p:cNvPr id="393" name="Google Shape;393;p18"/>
            <p:cNvSpPr txBox="1"/>
            <p:nvPr/>
          </p:nvSpPr>
          <p:spPr>
            <a:xfrm>
              <a:off x="5466204" y="2994296"/>
              <a:ext cx="175160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458A50"/>
                  </a:solidFill>
                  <a:latin typeface="Century Gothic"/>
                  <a:ea typeface="Century Gothic"/>
                  <a:cs typeface="Century Gothic"/>
                  <a:sym typeface="Century Gothic"/>
                </a:rPr>
                <a:t>one acre of parking lot</a:t>
              </a:r>
              <a:endParaRPr sz="1400" b="0" i="0" u="none" strike="noStrike" cap="none">
                <a:solidFill>
                  <a:srgbClr val="000000"/>
                </a:solidFill>
                <a:latin typeface="Arial"/>
                <a:ea typeface="Arial"/>
                <a:cs typeface="Arial"/>
                <a:sym typeface="Arial"/>
              </a:endParaRPr>
            </a:p>
          </p:txBody>
        </p:sp>
        <p:sp>
          <p:nvSpPr>
            <p:cNvPr id="394" name="Google Shape;394;p18"/>
            <p:cNvSpPr txBox="1"/>
            <p:nvPr/>
          </p:nvSpPr>
          <p:spPr>
            <a:xfrm>
              <a:off x="445976" y="2886574"/>
              <a:ext cx="1705539"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458A50"/>
                  </a:solidFill>
                  <a:latin typeface="Century Gothic"/>
                  <a:ea typeface="Century Gothic"/>
                  <a:cs typeface="Century Gothic"/>
                  <a:sym typeface="Century Gothic"/>
                </a:rPr>
                <a:t>one acre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458A50"/>
                  </a:solidFill>
                  <a:latin typeface="Century Gothic"/>
                  <a:ea typeface="Century Gothic"/>
                  <a:cs typeface="Century Gothic"/>
                  <a:sym typeface="Century Gothic"/>
                </a:rPr>
                <a:t>of forest or wetland</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132;p3">
            <a:extLst>
              <a:ext uri="{FF2B5EF4-FFF2-40B4-BE49-F238E27FC236}">
                <a16:creationId xmlns:a16="http://schemas.microsoft.com/office/drawing/2014/main" id="{8EC27575-E783-E3B2-5D16-C8B8DA9360FB}"/>
              </a:ext>
            </a:extLst>
          </p:cNvPr>
          <p:cNvGrpSpPr/>
          <p:nvPr/>
        </p:nvGrpSpPr>
        <p:grpSpPr>
          <a:xfrm>
            <a:off x="-23368" y="6258465"/>
            <a:ext cx="7817006" cy="364605"/>
            <a:chOff x="-1" y="6258465"/>
            <a:chExt cx="9127845" cy="364605"/>
          </a:xfrm>
        </p:grpSpPr>
        <p:sp>
          <p:nvSpPr>
            <p:cNvPr id="15" name="Google Shape;133;p3">
              <a:extLst>
                <a:ext uri="{FF2B5EF4-FFF2-40B4-BE49-F238E27FC236}">
                  <a16:creationId xmlns:a16="http://schemas.microsoft.com/office/drawing/2014/main" id="{FD2333E1-64C1-BC8A-41D8-9A8485323E3B}"/>
                </a:ext>
              </a:extLst>
            </p:cNvPr>
            <p:cNvSpPr/>
            <p:nvPr/>
          </p:nvSpPr>
          <p:spPr>
            <a:xfrm>
              <a:off x="6270212" y="6269566"/>
              <a:ext cx="2857632"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bg1"/>
                  </a:solidFill>
                  <a:latin typeface="Century Gothic"/>
                  <a:sym typeface="Century Gothic"/>
                  <a:hlinkClick r:id="rId2">
                    <a:extLst>
                      <a:ext uri="{A12FA001-AC4F-418D-AE19-62706E023703}">
                        <ahyp:hlinkClr xmlns:ahyp="http://schemas.microsoft.com/office/drawing/2018/hyperlinkcolor" val="tx"/>
                      </a:ext>
                    </a:extLst>
                  </a:hlinkClick>
                </a:rPr>
                <a:t>Visit Us</a:t>
              </a:r>
              <a:endParaRPr dirty="0">
                <a:solidFill>
                  <a:schemeClr val="bg1"/>
                </a:solidFill>
              </a:endParaRPr>
            </a:p>
          </p:txBody>
        </p:sp>
        <p:sp>
          <p:nvSpPr>
            <p:cNvPr id="16" name="Google Shape;134;p3">
              <a:extLst>
                <a:ext uri="{FF2B5EF4-FFF2-40B4-BE49-F238E27FC236}">
                  <a16:creationId xmlns:a16="http://schemas.microsoft.com/office/drawing/2014/main" id="{0A8FA8B7-2586-C29C-C720-904101E66FE6}"/>
                </a:ext>
              </a:extLst>
            </p:cNvPr>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135;p3">
              <a:extLst>
                <a:ext uri="{FF2B5EF4-FFF2-40B4-BE49-F238E27FC236}">
                  <a16:creationId xmlns:a16="http://schemas.microsoft.com/office/drawing/2014/main" id="{1195A842-6EDB-4BE3-F4B4-860D51FCEC81}"/>
                </a:ext>
              </a:extLst>
            </p:cNvPr>
            <p:cNvSpPr txBox="1"/>
            <p:nvPr/>
          </p:nvSpPr>
          <p:spPr>
            <a:xfrm>
              <a:off x="-1" y="6258465"/>
              <a:ext cx="807313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dirty="0">
                  <a:solidFill>
                    <a:schemeClr val="lt1"/>
                  </a:solidFill>
                  <a:latin typeface="Century Gothic"/>
                  <a:ea typeface="Century Gothic"/>
                  <a:cs typeface="Century Gothic"/>
                  <a:sym typeface="Century Gothic"/>
                </a:rPr>
                <a:t>A Local Government Guide to the Chesapeake Bay</a:t>
              </a:r>
              <a:endParaRPr sz="1200" dirty="0"/>
            </a:p>
          </p:txBody>
        </p:sp>
      </p:grpSp>
      <p:sp>
        <p:nvSpPr>
          <p:cNvPr id="18" name="Google Shape;101;p2">
            <a:extLst>
              <a:ext uri="{FF2B5EF4-FFF2-40B4-BE49-F238E27FC236}">
                <a16:creationId xmlns:a16="http://schemas.microsoft.com/office/drawing/2014/main" id="{7FA04E5A-45E9-494B-FB3D-177BDF75ED8A}"/>
              </a:ext>
            </a:extLst>
          </p:cNvPr>
          <p:cNvSpPr/>
          <p:nvPr/>
        </p:nvSpPr>
        <p:spPr>
          <a:xfrm>
            <a:off x="0" y="178022"/>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102;p2">
            <a:extLst>
              <a:ext uri="{FF2B5EF4-FFF2-40B4-BE49-F238E27FC236}">
                <a16:creationId xmlns:a16="http://schemas.microsoft.com/office/drawing/2014/main" id="{B60FC48D-C4BA-A275-92DB-89C4D63B452D}"/>
              </a:ext>
            </a:extLst>
          </p:cNvPr>
          <p:cNvSpPr txBox="1">
            <a:spLocks noGrp="1"/>
          </p:cNvSpPr>
          <p:nvPr>
            <p:ph type="title"/>
          </p:nvPr>
        </p:nvSpPr>
        <p:spPr>
          <a:xfrm>
            <a:off x="135924" y="18192"/>
            <a:ext cx="4664676" cy="8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dirty="0">
                <a:solidFill>
                  <a:schemeClr val="lt1"/>
                </a:solidFill>
                <a:latin typeface="Arial"/>
                <a:ea typeface="Arial"/>
                <a:cs typeface="Arial"/>
                <a:sym typeface="Arial"/>
              </a:rPr>
              <a:t>Content Developed By</a:t>
            </a:r>
            <a:endParaRPr dirty="0"/>
          </a:p>
        </p:txBody>
      </p:sp>
      <p:pic>
        <p:nvPicPr>
          <p:cNvPr id="2" name="Graphic 1">
            <a:extLst>
              <a:ext uri="{FF2B5EF4-FFF2-40B4-BE49-F238E27FC236}">
                <a16:creationId xmlns:a16="http://schemas.microsoft.com/office/drawing/2014/main" id="{C8824C61-78FA-3B58-916D-0FFA808B9E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7619" y="1811260"/>
            <a:ext cx="10444786" cy="3506823"/>
          </a:xfrm>
          <a:prstGeom prst="rect">
            <a:avLst/>
          </a:prstGeom>
        </p:spPr>
      </p:pic>
    </p:spTree>
    <p:extLst>
      <p:ext uri="{BB962C8B-B14F-4D97-AF65-F5344CB8AC3E}">
        <p14:creationId xmlns:p14="http://schemas.microsoft.com/office/powerpoint/2010/main" val="4254111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19" descr="A picture containing text, vector graphics&#10;&#10;Description automatically generated"/>
          <p:cNvPicPr preferRelativeResize="0"/>
          <p:nvPr/>
        </p:nvPicPr>
        <p:blipFill rotWithShape="1">
          <a:blip r:embed="rId3">
            <a:alphaModFix/>
          </a:blip>
          <a:srcRect b="3679"/>
          <a:stretch/>
        </p:blipFill>
        <p:spPr>
          <a:xfrm>
            <a:off x="1" y="411825"/>
            <a:ext cx="12191999" cy="6446175"/>
          </a:xfrm>
          <a:prstGeom prst="rect">
            <a:avLst/>
          </a:prstGeom>
          <a:noFill/>
          <a:ln>
            <a:noFill/>
          </a:ln>
        </p:spPr>
      </p:pic>
      <p:sp>
        <p:nvSpPr>
          <p:cNvPr id="401" name="Google Shape;401;p19"/>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2" name="Google Shape;402;p19"/>
          <p:cNvSpPr txBox="1">
            <a:spLocks noGrp="1"/>
          </p:cNvSpPr>
          <p:nvPr>
            <p:ph type="title"/>
          </p:nvPr>
        </p:nvSpPr>
        <p:spPr>
          <a:xfrm>
            <a:off x="139838" y="-3472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Wetlands</a:t>
            </a:r>
            <a:endParaRPr/>
          </a:p>
        </p:txBody>
      </p:sp>
      <p:sp>
        <p:nvSpPr>
          <p:cNvPr id="403" name="Google Shape;403;p19"/>
          <p:cNvSpPr txBox="1">
            <a:spLocks noGrp="1"/>
          </p:cNvSpPr>
          <p:nvPr>
            <p:ph type="body" idx="1"/>
          </p:nvPr>
        </p:nvSpPr>
        <p:spPr>
          <a:xfrm>
            <a:off x="112642" y="794441"/>
            <a:ext cx="12079358" cy="2072242"/>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Wetlands are nature’s flood insurance. </a:t>
            </a:r>
            <a:r>
              <a:rPr lang="en-US" sz="2000"/>
              <a:t>Wetlands capture, filter, hold, and slowly release runoff, like a giant sponge, and can prevent damage to the surrounding infrastructure. By slowing runoff entering rivers and streams, wetlands also slow the erosion of shorelines. </a:t>
            </a:r>
            <a:endParaRPr/>
          </a:p>
        </p:txBody>
      </p:sp>
      <p:grpSp>
        <p:nvGrpSpPr>
          <p:cNvPr id="404" name="Google Shape;404;p19"/>
          <p:cNvGrpSpPr/>
          <p:nvPr/>
        </p:nvGrpSpPr>
        <p:grpSpPr>
          <a:xfrm>
            <a:off x="0" y="6261509"/>
            <a:ext cx="6762471" cy="369332"/>
            <a:chOff x="0" y="6258465"/>
            <a:chExt cx="7896476" cy="369332"/>
          </a:xfrm>
        </p:grpSpPr>
        <p:sp>
          <p:nvSpPr>
            <p:cNvPr id="405" name="Google Shape;405;p19"/>
            <p:cNvSpPr/>
            <p:nvPr/>
          </p:nvSpPr>
          <p:spPr>
            <a:xfrm>
              <a:off x="4146377" y="6269566"/>
              <a:ext cx="375009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Stormwater Resiliency</a:t>
              </a:r>
              <a:endParaRPr sz="1400" b="0" i="0" u="none" strike="noStrike" cap="none">
                <a:solidFill>
                  <a:srgbClr val="000000"/>
                </a:solidFill>
                <a:latin typeface="Arial"/>
                <a:ea typeface="Arial"/>
                <a:cs typeface="Arial"/>
                <a:sym typeface="Arial"/>
              </a:endParaRPr>
            </a:p>
          </p:txBody>
        </p:sp>
        <p:sp>
          <p:nvSpPr>
            <p:cNvPr id="406" name="Google Shape;406;p19"/>
            <p:cNvSpPr/>
            <p:nvPr/>
          </p:nvSpPr>
          <p:spPr>
            <a:xfrm>
              <a:off x="0" y="6269566"/>
              <a:ext cx="4377720"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7" name="Google Shape;407;p19"/>
            <p:cNvSpPr txBox="1"/>
            <p:nvPr/>
          </p:nvSpPr>
          <p:spPr>
            <a:xfrm>
              <a:off x="163290" y="6258465"/>
              <a:ext cx="39830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sp>
        <p:nvSpPr>
          <p:cNvPr id="408" name="Google Shape;408;p19"/>
          <p:cNvSpPr/>
          <p:nvPr/>
        </p:nvSpPr>
        <p:spPr>
          <a:xfrm>
            <a:off x="7257097" y="2735692"/>
            <a:ext cx="2269067" cy="226906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50"/>
              <a:buFont typeface="Arial"/>
              <a:buNone/>
            </a:pPr>
            <a:endParaRPr sz="1450" b="0" i="0" u="none" strike="noStrike" cap="none">
              <a:solidFill>
                <a:schemeClr val="dk1"/>
              </a:solidFill>
              <a:latin typeface="Century Gothic"/>
              <a:ea typeface="Century Gothic"/>
              <a:cs typeface="Century Gothic"/>
              <a:sym typeface="Century Gothic"/>
            </a:endParaRPr>
          </a:p>
        </p:txBody>
      </p:sp>
      <p:sp>
        <p:nvSpPr>
          <p:cNvPr id="409" name="Google Shape;409;p19"/>
          <p:cNvSpPr/>
          <p:nvPr/>
        </p:nvSpPr>
        <p:spPr>
          <a:xfrm>
            <a:off x="6550060" y="3098569"/>
            <a:ext cx="3683139"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750"/>
              <a:buFont typeface="Arial"/>
              <a:buNone/>
            </a:pPr>
            <a:r>
              <a:rPr lang="en-US" sz="1750" b="0" i="0" u="none" strike="noStrike" cap="none">
                <a:solidFill>
                  <a:schemeClr val="dk1"/>
                </a:solidFill>
                <a:latin typeface="Century Gothic"/>
                <a:ea typeface="Century Gothic"/>
                <a:cs typeface="Century Gothic"/>
                <a:sym typeface="Century Gothic"/>
              </a:rPr>
              <a:t>In MD,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50"/>
              <a:buFont typeface="Arial"/>
              <a:buNone/>
            </a:pPr>
            <a:r>
              <a:rPr lang="en-US" sz="1750" b="0" i="0" u="none" strike="noStrike" cap="none">
                <a:solidFill>
                  <a:schemeClr val="dk1"/>
                </a:solidFill>
                <a:latin typeface="Century Gothic"/>
                <a:ea typeface="Century Gothic"/>
                <a:cs typeface="Century Gothic"/>
                <a:sym typeface="Century Gothic"/>
              </a:rPr>
              <a:t>wetlands reduced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50"/>
              <a:buFont typeface="Arial"/>
              <a:buNone/>
            </a:pPr>
            <a:r>
              <a:rPr lang="en-US" sz="1750" b="0" i="0" u="none" strike="noStrike" cap="none">
                <a:solidFill>
                  <a:schemeClr val="dk1"/>
                </a:solidFill>
                <a:latin typeface="Century Gothic"/>
                <a:ea typeface="Century Gothic"/>
                <a:cs typeface="Century Gothic"/>
                <a:sym typeface="Century Gothic"/>
              </a:rPr>
              <a:t>property damages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50"/>
              <a:buFont typeface="Arial"/>
              <a:buNone/>
            </a:pPr>
            <a:r>
              <a:rPr lang="en-US" sz="1750" b="0" i="0" u="none" strike="noStrike" cap="none">
                <a:solidFill>
                  <a:schemeClr val="dk1"/>
                </a:solidFill>
                <a:latin typeface="Century Gothic"/>
                <a:ea typeface="Century Gothic"/>
                <a:cs typeface="Century Gothic"/>
                <a:sym typeface="Century Gothic"/>
              </a:rPr>
              <a:t>from Hurricane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50"/>
              <a:buFont typeface="Arial"/>
              <a:buNone/>
            </a:pPr>
            <a:r>
              <a:rPr lang="en-US" sz="1750" b="0" i="0" u="none" strike="noStrike" cap="none">
                <a:solidFill>
                  <a:schemeClr val="dk1"/>
                </a:solidFill>
                <a:latin typeface="Century Gothic"/>
                <a:ea typeface="Century Gothic"/>
                <a:cs typeface="Century Gothic"/>
                <a:sym typeface="Century Gothic"/>
              </a:rPr>
              <a:t>Sandy by nearly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50"/>
              <a:buFont typeface="Arial"/>
              <a:buNone/>
            </a:pPr>
            <a:r>
              <a:rPr lang="en-US" sz="1750" b="0" i="0" u="none" strike="noStrike" cap="none">
                <a:solidFill>
                  <a:schemeClr val="dk1"/>
                </a:solidFill>
                <a:latin typeface="Century Gothic"/>
                <a:ea typeface="Century Gothic"/>
                <a:cs typeface="Century Gothic"/>
                <a:sym typeface="Century Gothic"/>
              </a:rPr>
              <a:t>30%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20"/>
          <p:cNvPicPr preferRelativeResize="0"/>
          <p:nvPr/>
        </p:nvPicPr>
        <p:blipFill rotWithShape="1">
          <a:blip r:embed="rId3">
            <a:alphaModFix/>
          </a:blip>
          <a:srcRect t="16543" b="16543"/>
          <a:stretch/>
        </p:blipFill>
        <p:spPr>
          <a:xfrm>
            <a:off x="0" y="2511778"/>
            <a:ext cx="12192000" cy="4397022"/>
          </a:xfrm>
          <a:prstGeom prst="rect">
            <a:avLst/>
          </a:prstGeom>
          <a:noFill/>
          <a:ln>
            <a:noFill/>
          </a:ln>
        </p:spPr>
      </p:pic>
      <p:sp>
        <p:nvSpPr>
          <p:cNvPr id="416" name="Google Shape;416;p20"/>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7" name="Google Shape;417;p20"/>
          <p:cNvSpPr txBox="1">
            <a:spLocks noGrp="1"/>
          </p:cNvSpPr>
          <p:nvPr>
            <p:ph type="title"/>
          </p:nvPr>
        </p:nvSpPr>
        <p:spPr>
          <a:xfrm>
            <a:off x="139838" y="-3472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Green Infrastructure</a:t>
            </a:r>
            <a:endParaRPr/>
          </a:p>
        </p:txBody>
      </p:sp>
      <p:sp>
        <p:nvSpPr>
          <p:cNvPr id="418" name="Google Shape;418;p20"/>
          <p:cNvSpPr txBox="1">
            <a:spLocks noGrp="1"/>
          </p:cNvSpPr>
          <p:nvPr>
            <p:ph type="body" idx="1"/>
          </p:nvPr>
        </p:nvSpPr>
        <p:spPr>
          <a:xfrm>
            <a:off x="112643" y="781256"/>
            <a:ext cx="12079358" cy="1901262"/>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accent1"/>
              </a:buClr>
              <a:buSzPts val="1800"/>
              <a:buNone/>
            </a:pPr>
            <a:r>
              <a:rPr lang="en-US" sz="1800">
                <a:solidFill>
                  <a:schemeClr val="accent1"/>
                </a:solidFill>
              </a:rPr>
              <a:t>Green infrastructure </a:t>
            </a:r>
            <a:r>
              <a:rPr lang="en-US" sz="1800">
                <a:solidFill>
                  <a:srgbClr val="458A50"/>
                </a:solidFill>
              </a:rPr>
              <a:t>uses natural processes and technology inspired by nature to reduce runoff flows. </a:t>
            </a:r>
            <a:r>
              <a:rPr lang="en-US" sz="1800"/>
              <a:t>It often has lower capital costs and public expenditures than traditional grey infrastructure. Green-gray approaches that incorporate some green practices into existing gray infrastructure can save money as well. Lastly, green infrastructure improves community aesthetics. Examples of green infrastructure include:</a:t>
            </a:r>
            <a:endParaRPr sz="1800">
              <a:solidFill>
                <a:srgbClr val="458A50"/>
              </a:solidFill>
            </a:endParaRPr>
          </a:p>
        </p:txBody>
      </p:sp>
      <p:sp>
        <p:nvSpPr>
          <p:cNvPr id="419" name="Google Shape;419;p20"/>
          <p:cNvSpPr txBox="1"/>
          <p:nvPr/>
        </p:nvSpPr>
        <p:spPr>
          <a:xfrm>
            <a:off x="2811570" y="5820589"/>
            <a:ext cx="126460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Green Roofs</a:t>
            </a:r>
            <a:endParaRPr sz="1400" b="0" i="0" u="none" strike="noStrike" cap="none">
              <a:solidFill>
                <a:srgbClr val="000000"/>
              </a:solidFill>
              <a:latin typeface="Arial"/>
              <a:ea typeface="Arial"/>
              <a:cs typeface="Arial"/>
              <a:sym typeface="Arial"/>
            </a:endParaRPr>
          </a:p>
        </p:txBody>
      </p:sp>
      <p:sp>
        <p:nvSpPr>
          <p:cNvPr id="420" name="Google Shape;420;p20"/>
          <p:cNvSpPr txBox="1"/>
          <p:nvPr/>
        </p:nvSpPr>
        <p:spPr>
          <a:xfrm>
            <a:off x="10782197" y="5814263"/>
            <a:ext cx="137724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Rain Gardens</a:t>
            </a:r>
            <a:endParaRPr sz="1400" b="0" i="0" u="none" strike="noStrike" cap="none">
              <a:solidFill>
                <a:srgbClr val="000000"/>
              </a:solidFill>
              <a:latin typeface="Arial"/>
              <a:ea typeface="Arial"/>
              <a:cs typeface="Arial"/>
              <a:sym typeface="Arial"/>
            </a:endParaRPr>
          </a:p>
        </p:txBody>
      </p:sp>
      <p:sp>
        <p:nvSpPr>
          <p:cNvPr id="421" name="Google Shape;421;p20"/>
          <p:cNvSpPr txBox="1"/>
          <p:nvPr/>
        </p:nvSpPr>
        <p:spPr>
          <a:xfrm>
            <a:off x="7067024" y="5798674"/>
            <a:ext cx="107269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Bioswales</a:t>
            </a:r>
            <a:endParaRPr sz="1400" b="0" i="0" u="none" strike="noStrike" cap="none">
              <a:solidFill>
                <a:srgbClr val="000000"/>
              </a:solidFill>
              <a:latin typeface="Arial"/>
              <a:ea typeface="Arial"/>
              <a:cs typeface="Arial"/>
              <a:sym typeface="Arial"/>
            </a:endParaRPr>
          </a:p>
        </p:txBody>
      </p:sp>
      <p:sp>
        <p:nvSpPr>
          <p:cNvPr id="422" name="Google Shape;422;p20"/>
          <p:cNvSpPr txBox="1"/>
          <p:nvPr/>
        </p:nvSpPr>
        <p:spPr>
          <a:xfrm>
            <a:off x="1284713" y="5443503"/>
            <a:ext cx="285608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entury Gothic"/>
                <a:ea typeface="Century Gothic"/>
                <a:cs typeface="Century Gothic"/>
                <a:sym typeface="Century Gothic"/>
              </a:rPr>
              <a:t>Excess water into stormwater system</a:t>
            </a:r>
            <a:endParaRPr sz="1400" b="0" i="0" u="none" strike="noStrike" cap="none">
              <a:solidFill>
                <a:srgbClr val="000000"/>
              </a:solidFill>
              <a:latin typeface="Arial"/>
              <a:ea typeface="Arial"/>
              <a:cs typeface="Arial"/>
              <a:sym typeface="Arial"/>
            </a:endParaRPr>
          </a:p>
        </p:txBody>
      </p:sp>
      <p:grpSp>
        <p:nvGrpSpPr>
          <p:cNvPr id="423" name="Google Shape;423;p20"/>
          <p:cNvGrpSpPr/>
          <p:nvPr/>
        </p:nvGrpSpPr>
        <p:grpSpPr>
          <a:xfrm>
            <a:off x="0" y="6261509"/>
            <a:ext cx="6762471" cy="369332"/>
            <a:chOff x="0" y="6258465"/>
            <a:chExt cx="7896476" cy="369332"/>
          </a:xfrm>
        </p:grpSpPr>
        <p:sp>
          <p:nvSpPr>
            <p:cNvPr id="424" name="Google Shape;424;p20"/>
            <p:cNvSpPr/>
            <p:nvPr/>
          </p:nvSpPr>
          <p:spPr>
            <a:xfrm>
              <a:off x="4146377" y="6269566"/>
              <a:ext cx="375009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Stormwater Resiliency</a:t>
              </a:r>
              <a:endParaRPr sz="1400" b="0" i="0" u="none" strike="noStrike" cap="none">
                <a:solidFill>
                  <a:srgbClr val="000000"/>
                </a:solidFill>
                <a:latin typeface="Arial"/>
                <a:ea typeface="Arial"/>
                <a:cs typeface="Arial"/>
                <a:sym typeface="Arial"/>
              </a:endParaRPr>
            </a:p>
          </p:txBody>
        </p:sp>
        <p:sp>
          <p:nvSpPr>
            <p:cNvPr id="425" name="Google Shape;425;p20"/>
            <p:cNvSpPr/>
            <p:nvPr/>
          </p:nvSpPr>
          <p:spPr>
            <a:xfrm>
              <a:off x="0" y="6269566"/>
              <a:ext cx="4377720"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6" name="Google Shape;426;p20"/>
            <p:cNvSpPr txBox="1"/>
            <p:nvPr/>
          </p:nvSpPr>
          <p:spPr>
            <a:xfrm>
              <a:off x="163290" y="6258465"/>
              <a:ext cx="39830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21" descr="A group of people sitting on a bench looking at a map&#10;&#10;Description automatically generated with low confidence"/>
          <p:cNvPicPr preferRelativeResize="0"/>
          <p:nvPr/>
        </p:nvPicPr>
        <p:blipFill rotWithShape="1">
          <a:blip r:embed="rId3">
            <a:alphaModFix/>
          </a:blip>
          <a:srcRect/>
          <a:stretch/>
        </p:blipFill>
        <p:spPr>
          <a:xfrm>
            <a:off x="0" y="3457958"/>
            <a:ext cx="3759200" cy="2821163"/>
          </a:xfrm>
          <a:prstGeom prst="rect">
            <a:avLst/>
          </a:prstGeom>
          <a:noFill/>
          <a:ln>
            <a:noFill/>
          </a:ln>
        </p:spPr>
      </p:pic>
      <p:sp>
        <p:nvSpPr>
          <p:cNvPr id="433" name="Google Shape;433;p21"/>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4" name="Google Shape;434;p21"/>
          <p:cNvSpPr txBox="1">
            <a:spLocks noGrp="1"/>
          </p:cNvSpPr>
          <p:nvPr>
            <p:ph type="title"/>
          </p:nvPr>
        </p:nvSpPr>
        <p:spPr>
          <a:xfrm>
            <a:off x="139838" y="-3472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Sustainable Schools</a:t>
            </a:r>
            <a:endParaRPr/>
          </a:p>
        </p:txBody>
      </p:sp>
      <p:sp>
        <p:nvSpPr>
          <p:cNvPr id="435" name="Google Shape;435;p21"/>
          <p:cNvSpPr txBox="1">
            <a:spLocks noGrp="1"/>
          </p:cNvSpPr>
          <p:nvPr>
            <p:ph type="body" idx="1"/>
          </p:nvPr>
        </p:nvSpPr>
        <p:spPr>
          <a:xfrm>
            <a:off x="112642" y="875806"/>
            <a:ext cx="12079358" cy="86470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Schools, including those that are stand-alone </a:t>
            </a:r>
            <a:r>
              <a:rPr lang="en-US" sz="2000">
                <a:solidFill>
                  <a:schemeClr val="accent1"/>
                </a:solidFill>
              </a:rPr>
              <a:t>MS4s</a:t>
            </a:r>
            <a:r>
              <a:rPr lang="en-US" sz="2000">
                <a:solidFill>
                  <a:srgbClr val="458A50"/>
                </a:solidFill>
              </a:rPr>
              <a:t>, provide opportunities for the installation of best management practices (known as BMPs) while providing learning opportunities for students.</a:t>
            </a:r>
            <a:endParaRPr/>
          </a:p>
        </p:txBody>
      </p:sp>
      <p:sp>
        <p:nvSpPr>
          <p:cNvPr id="436" name="Google Shape;436;p21"/>
          <p:cNvSpPr/>
          <p:nvPr/>
        </p:nvSpPr>
        <p:spPr>
          <a:xfrm>
            <a:off x="0" y="3092221"/>
            <a:ext cx="3758880" cy="38690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Clear Spring, MD</a:t>
            </a:r>
            <a:endParaRPr sz="1400" b="0" i="0" u="none" strike="noStrike" cap="none">
              <a:solidFill>
                <a:srgbClr val="000000"/>
              </a:solidFill>
              <a:latin typeface="Arial"/>
              <a:ea typeface="Arial"/>
              <a:cs typeface="Arial"/>
              <a:sym typeface="Arial"/>
            </a:endParaRPr>
          </a:p>
        </p:txBody>
      </p:sp>
      <p:sp>
        <p:nvSpPr>
          <p:cNvPr id="437" name="Google Shape;437;p21"/>
          <p:cNvSpPr txBox="1"/>
          <p:nvPr/>
        </p:nvSpPr>
        <p:spPr>
          <a:xfrm>
            <a:off x="3860800" y="3300506"/>
            <a:ext cx="8082900" cy="28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dirty="0">
                <a:solidFill>
                  <a:srgbClr val="000000"/>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The Claud E. Kitchens Outdoor Schoo</a:t>
            </a:r>
            <a:r>
              <a:rPr lang="en-US" sz="1800" b="0" i="0" u="sng" strike="noStrike" cap="none" dirty="0">
                <a:solidFill>
                  <a:srgbClr val="000000"/>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l</a:t>
            </a:r>
            <a:r>
              <a:rPr lang="en-US" sz="1800" b="0" i="0" u="none" strike="noStrike" cap="none" dirty="0">
                <a:solidFill>
                  <a:srgbClr val="000000"/>
                </a:solidFill>
                <a:latin typeface="Century Gothic"/>
                <a:ea typeface="Century Gothic"/>
                <a:cs typeface="Century Gothic"/>
                <a:sym typeface="Century Gothic"/>
              </a:rPr>
              <a:t> w</a:t>
            </a:r>
            <a:r>
              <a:rPr lang="en-US" sz="1800" b="0" i="0" u="none" strike="noStrike" cap="none" dirty="0">
                <a:solidFill>
                  <a:schemeClr val="dk1"/>
                </a:solidFill>
                <a:latin typeface="Century Gothic"/>
                <a:ea typeface="Century Gothic"/>
                <a:cs typeface="Century Gothic"/>
                <a:sym typeface="Century Gothic"/>
              </a:rPr>
              <a:t>as experiencing flooding on their front lawn, driveway, and at the building entrance that caused dangerous ice in the winter. A $10,000 under-road culvert was proposed as a solution.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Instead, the school used a </a:t>
            </a:r>
            <a:r>
              <a:rPr lang="en-US" sz="1800" b="1" i="0" u="none" strike="noStrike" cap="none" dirty="0">
                <a:solidFill>
                  <a:schemeClr val="dk1"/>
                </a:solidFill>
                <a:latin typeface="Century Gothic"/>
                <a:ea typeface="Century Gothic"/>
                <a:cs typeface="Century Gothic"/>
                <a:sym typeface="Century Gothic"/>
              </a:rPr>
              <a:t>$5,000 grant </a:t>
            </a:r>
            <a:r>
              <a:rPr lang="en-US" sz="1800" b="0" i="0" u="none" strike="noStrike" cap="none" dirty="0">
                <a:solidFill>
                  <a:schemeClr val="dk1"/>
                </a:solidFill>
                <a:latin typeface="Century Gothic"/>
                <a:ea typeface="Century Gothic"/>
                <a:cs typeface="Century Gothic"/>
                <a:sym typeface="Century Gothic"/>
              </a:rPr>
              <a:t>from the National Fish &amp; Wildlife Foundation and Chesapeake Bay Trust to educate teachers about stormwater runoff and a rain garden was installed. The rain garden not only diverts runoff from </a:t>
            </a:r>
            <a:r>
              <a:rPr lang="en-US" sz="1800" b="1" i="0" u="none" strike="noStrike" cap="none" dirty="0">
                <a:solidFill>
                  <a:schemeClr val="dk1"/>
                </a:solidFill>
                <a:latin typeface="Century Gothic"/>
                <a:ea typeface="Century Gothic"/>
                <a:cs typeface="Century Gothic"/>
                <a:sym typeface="Century Gothic"/>
              </a:rPr>
              <a:t>90% </a:t>
            </a:r>
            <a:r>
              <a:rPr lang="en-US" sz="1800" b="0" i="0" u="none" strike="noStrike" cap="none" dirty="0">
                <a:solidFill>
                  <a:schemeClr val="dk1"/>
                </a:solidFill>
                <a:latin typeface="Century Gothic"/>
                <a:ea typeface="Century Gothic"/>
                <a:cs typeface="Century Gothic"/>
                <a:sym typeface="Century Gothic"/>
              </a:rPr>
              <a:t>of all rain events, but also serves as an outdoor teaching tool.</a:t>
            </a:r>
            <a:endParaRPr sz="1400" b="0" i="0" u="none" strike="noStrike" cap="none" dirty="0">
              <a:solidFill>
                <a:srgbClr val="000000"/>
              </a:solidFill>
              <a:latin typeface="Arial"/>
              <a:ea typeface="Arial"/>
              <a:cs typeface="Arial"/>
              <a:sym typeface="Arial"/>
            </a:endParaRPr>
          </a:p>
        </p:txBody>
      </p:sp>
      <p:sp>
        <p:nvSpPr>
          <p:cNvPr id="438" name="Google Shape;438;p21"/>
          <p:cNvSpPr txBox="1"/>
          <p:nvPr/>
        </p:nvSpPr>
        <p:spPr>
          <a:xfrm>
            <a:off x="139839" y="1740510"/>
            <a:ext cx="1205216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Learn about sustainable school resources in your jurisdiction:</a:t>
            </a:r>
            <a:endParaRPr sz="1400" b="0" i="0" u="none" strike="noStrike" cap="none">
              <a:solidFill>
                <a:srgbClr val="000000"/>
              </a:solidFill>
              <a:latin typeface="Arial"/>
              <a:ea typeface="Arial"/>
              <a:cs typeface="Arial"/>
              <a:sym typeface="Arial"/>
            </a:endParaRPr>
          </a:p>
        </p:txBody>
      </p:sp>
      <p:grpSp>
        <p:nvGrpSpPr>
          <p:cNvPr id="439" name="Google Shape;439;p21"/>
          <p:cNvGrpSpPr/>
          <p:nvPr/>
        </p:nvGrpSpPr>
        <p:grpSpPr>
          <a:xfrm>
            <a:off x="662481" y="2246984"/>
            <a:ext cx="1094964" cy="646332"/>
            <a:chOff x="4353725" y="2346066"/>
            <a:chExt cx="1094964" cy="646332"/>
          </a:xfrm>
        </p:grpSpPr>
        <p:pic>
          <p:nvPicPr>
            <p:cNvPr id="440" name="Google Shape;440;p21">
              <a:hlinkClick r:id="rId6"/>
            </p:cNvPr>
            <p:cNvPicPr preferRelativeResize="0"/>
            <p:nvPr/>
          </p:nvPicPr>
          <p:blipFill rotWithShape="1">
            <a:blip r:embed="rId7">
              <a:alphaModFix/>
            </a:blip>
            <a:srcRect/>
            <a:stretch/>
          </p:blipFill>
          <p:spPr>
            <a:xfrm>
              <a:off x="4353725" y="2346066"/>
              <a:ext cx="503458" cy="646332"/>
            </a:xfrm>
            <a:prstGeom prst="rect">
              <a:avLst/>
            </a:prstGeom>
            <a:noFill/>
            <a:ln>
              <a:noFill/>
            </a:ln>
          </p:spPr>
        </p:pic>
        <p:sp>
          <p:nvSpPr>
            <p:cNvPr id="441" name="Google Shape;441;p21"/>
            <p:cNvSpPr txBox="1"/>
            <p:nvPr/>
          </p:nvSpPr>
          <p:spPr>
            <a:xfrm>
              <a:off x="4752900" y="2367852"/>
              <a:ext cx="6957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DC</a:t>
              </a:r>
              <a:endParaRPr sz="1400" b="0" i="0" u="none" strike="noStrike" cap="none">
                <a:solidFill>
                  <a:srgbClr val="000000"/>
                </a:solidFill>
                <a:latin typeface="Arial"/>
                <a:ea typeface="Arial"/>
                <a:cs typeface="Arial"/>
                <a:sym typeface="Arial"/>
              </a:endParaRPr>
            </a:p>
          </p:txBody>
        </p:sp>
      </p:grpSp>
      <p:grpSp>
        <p:nvGrpSpPr>
          <p:cNvPr id="442" name="Google Shape;442;p21"/>
          <p:cNvGrpSpPr/>
          <p:nvPr/>
        </p:nvGrpSpPr>
        <p:grpSpPr>
          <a:xfrm>
            <a:off x="4114295" y="2352980"/>
            <a:ext cx="996642" cy="495301"/>
            <a:chOff x="6251475" y="3817518"/>
            <a:chExt cx="1385001" cy="688304"/>
          </a:xfrm>
        </p:grpSpPr>
        <p:pic>
          <p:nvPicPr>
            <p:cNvPr id="443" name="Google Shape;443;p21">
              <a:hlinkClick r:id="rId8"/>
            </p:cNvPr>
            <p:cNvPicPr preferRelativeResize="0"/>
            <p:nvPr/>
          </p:nvPicPr>
          <p:blipFill rotWithShape="1">
            <a:blip r:embed="rId9">
              <a:alphaModFix/>
            </a:blip>
            <a:srcRect/>
            <a:stretch/>
          </p:blipFill>
          <p:spPr>
            <a:xfrm>
              <a:off x="6292386" y="3817518"/>
              <a:ext cx="1344090" cy="688304"/>
            </a:xfrm>
            <a:prstGeom prst="rect">
              <a:avLst/>
            </a:prstGeom>
            <a:noFill/>
            <a:ln>
              <a:noFill/>
            </a:ln>
          </p:spPr>
        </p:pic>
        <p:sp>
          <p:nvSpPr>
            <p:cNvPr id="444" name="Google Shape;444;p21"/>
            <p:cNvSpPr txBox="1"/>
            <p:nvPr/>
          </p:nvSpPr>
          <p:spPr>
            <a:xfrm>
              <a:off x="6251475" y="3913795"/>
              <a:ext cx="1149900" cy="51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Century Gothic"/>
                  <a:ea typeface="Century Gothic"/>
                  <a:cs typeface="Century Gothic"/>
                  <a:sym typeface="Century Gothic"/>
                </a:rPr>
                <a:t>MD</a:t>
              </a:r>
              <a:endParaRPr sz="1400" b="0" i="0" u="none" strike="noStrike" cap="none">
                <a:solidFill>
                  <a:srgbClr val="000000"/>
                </a:solidFill>
                <a:latin typeface="Arial"/>
                <a:ea typeface="Arial"/>
                <a:cs typeface="Arial"/>
                <a:sym typeface="Arial"/>
              </a:endParaRPr>
            </a:p>
          </p:txBody>
        </p:sp>
      </p:grpSp>
      <p:grpSp>
        <p:nvGrpSpPr>
          <p:cNvPr id="445" name="Google Shape;445;p21"/>
          <p:cNvGrpSpPr/>
          <p:nvPr/>
        </p:nvGrpSpPr>
        <p:grpSpPr>
          <a:xfrm>
            <a:off x="2579336" y="2225813"/>
            <a:ext cx="713082" cy="646331"/>
            <a:chOff x="6377242" y="2134089"/>
            <a:chExt cx="713082" cy="646331"/>
          </a:xfrm>
        </p:grpSpPr>
        <p:sp>
          <p:nvSpPr>
            <p:cNvPr id="446" name="Google Shape;446;p21"/>
            <p:cNvSpPr txBox="1"/>
            <p:nvPr/>
          </p:nvSpPr>
          <p:spPr>
            <a:xfrm>
              <a:off x="6586866" y="2235707"/>
              <a:ext cx="50345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F804B"/>
                  </a:solidFill>
                  <a:latin typeface="Century Gothic"/>
                  <a:ea typeface="Century Gothic"/>
                  <a:cs typeface="Century Gothic"/>
                  <a:sym typeface="Century Gothic"/>
                </a:rPr>
                <a:t>DE</a:t>
              </a:r>
              <a:endParaRPr sz="1400" b="0" i="0" u="none" strike="noStrike" cap="none">
                <a:solidFill>
                  <a:srgbClr val="000000"/>
                </a:solidFill>
                <a:latin typeface="Arial"/>
                <a:ea typeface="Arial"/>
                <a:cs typeface="Arial"/>
                <a:sym typeface="Arial"/>
              </a:endParaRPr>
            </a:p>
          </p:txBody>
        </p:sp>
        <p:pic>
          <p:nvPicPr>
            <p:cNvPr id="447" name="Google Shape;447;p21">
              <a:hlinkClick r:id="rId10"/>
            </p:cNvPr>
            <p:cNvPicPr preferRelativeResize="0"/>
            <p:nvPr/>
          </p:nvPicPr>
          <p:blipFill rotWithShape="1">
            <a:blip r:embed="rId11">
              <a:alphaModFix/>
            </a:blip>
            <a:srcRect/>
            <a:stretch/>
          </p:blipFill>
          <p:spPr>
            <a:xfrm>
              <a:off x="6377242" y="2134089"/>
              <a:ext cx="401484" cy="646331"/>
            </a:xfrm>
            <a:prstGeom prst="rect">
              <a:avLst/>
            </a:prstGeom>
            <a:noFill/>
            <a:ln>
              <a:noFill/>
            </a:ln>
          </p:spPr>
        </p:pic>
      </p:grpSp>
      <p:grpSp>
        <p:nvGrpSpPr>
          <p:cNvPr id="448" name="Google Shape;448;p21"/>
          <p:cNvGrpSpPr/>
          <p:nvPr/>
        </p:nvGrpSpPr>
        <p:grpSpPr>
          <a:xfrm>
            <a:off x="5932828" y="2326509"/>
            <a:ext cx="1083343" cy="593598"/>
            <a:chOff x="-1200508" y="1260366"/>
            <a:chExt cx="1578125" cy="864704"/>
          </a:xfrm>
        </p:grpSpPr>
        <p:pic>
          <p:nvPicPr>
            <p:cNvPr id="449" name="Google Shape;449;p21">
              <a:hlinkClick r:id="rId12"/>
            </p:cNvPr>
            <p:cNvPicPr preferRelativeResize="0"/>
            <p:nvPr/>
          </p:nvPicPr>
          <p:blipFill rotWithShape="1">
            <a:blip r:embed="rId13">
              <a:alphaModFix/>
            </a:blip>
            <a:srcRect/>
            <a:stretch/>
          </p:blipFill>
          <p:spPr>
            <a:xfrm>
              <a:off x="-1200508" y="1260366"/>
              <a:ext cx="1205229" cy="864704"/>
            </a:xfrm>
            <a:prstGeom prst="rect">
              <a:avLst/>
            </a:prstGeom>
            <a:noFill/>
            <a:ln>
              <a:noFill/>
            </a:ln>
          </p:spPr>
        </p:pic>
        <p:sp>
          <p:nvSpPr>
            <p:cNvPr id="450" name="Google Shape;450;p21"/>
            <p:cNvSpPr txBox="1"/>
            <p:nvPr/>
          </p:nvSpPr>
          <p:spPr>
            <a:xfrm>
              <a:off x="-827483" y="1406157"/>
              <a:ext cx="1205100" cy="53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NY</a:t>
              </a:r>
              <a:endParaRPr sz="1400" b="0" i="0" u="none" strike="noStrike" cap="none">
                <a:solidFill>
                  <a:srgbClr val="000000"/>
                </a:solidFill>
                <a:latin typeface="Arial"/>
                <a:ea typeface="Arial"/>
                <a:cs typeface="Arial"/>
                <a:sym typeface="Arial"/>
              </a:endParaRPr>
            </a:p>
          </p:txBody>
        </p:sp>
      </p:grpSp>
      <p:grpSp>
        <p:nvGrpSpPr>
          <p:cNvPr id="451" name="Google Shape;451;p21"/>
          <p:cNvGrpSpPr/>
          <p:nvPr/>
        </p:nvGrpSpPr>
        <p:grpSpPr>
          <a:xfrm>
            <a:off x="9101504" y="2321898"/>
            <a:ext cx="1063187" cy="511359"/>
            <a:chOff x="8245727" y="2252252"/>
            <a:chExt cx="1063187" cy="511359"/>
          </a:xfrm>
        </p:grpSpPr>
        <p:pic>
          <p:nvPicPr>
            <p:cNvPr id="452" name="Google Shape;452;p21">
              <a:hlinkClick r:id="rId14"/>
            </p:cNvPr>
            <p:cNvPicPr preferRelativeResize="0"/>
            <p:nvPr/>
          </p:nvPicPr>
          <p:blipFill rotWithShape="1">
            <a:blip r:embed="rId15">
              <a:alphaModFix/>
            </a:blip>
            <a:srcRect/>
            <a:stretch/>
          </p:blipFill>
          <p:spPr>
            <a:xfrm>
              <a:off x="8245727" y="2252252"/>
              <a:ext cx="1063187" cy="462255"/>
            </a:xfrm>
            <a:prstGeom prst="rect">
              <a:avLst/>
            </a:prstGeom>
            <a:noFill/>
            <a:ln>
              <a:noFill/>
            </a:ln>
          </p:spPr>
        </p:pic>
        <p:sp>
          <p:nvSpPr>
            <p:cNvPr id="453" name="Google Shape;453;p21"/>
            <p:cNvSpPr txBox="1"/>
            <p:nvPr/>
          </p:nvSpPr>
          <p:spPr>
            <a:xfrm>
              <a:off x="8626962" y="2394279"/>
              <a:ext cx="61863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VA</a:t>
              </a:r>
              <a:endParaRPr sz="1400" b="0" i="0" u="none" strike="noStrike" cap="none">
                <a:solidFill>
                  <a:srgbClr val="000000"/>
                </a:solidFill>
                <a:latin typeface="Arial"/>
                <a:ea typeface="Arial"/>
                <a:cs typeface="Arial"/>
                <a:sym typeface="Arial"/>
              </a:endParaRPr>
            </a:p>
          </p:txBody>
        </p:sp>
      </p:grpSp>
      <p:grpSp>
        <p:nvGrpSpPr>
          <p:cNvPr id="454" name="Google Shape;454;p21"/>
          <p:cNvGrpSpPr/>
          <p:nvPr/>
        </p:nvGrpSpPr>
        <p:grpSpPr>
          <a:xfrm>
            <a:off x="7582079" y="2374692"/>
            <a:ext cx="903278" cy="419077"/>
            <a:chOff x="187878" y="3798688"/>
            <a:chExt cx="1512409" cy="701684"/>
          </a:xfrm>
        </p:grpSpPr>
        <p:pic>
          <p:nvPicPr>
            <p:cNvPr id="455" name="Google Shape;455;p21">
              <a:hlinkClick r:id="rId16"/>
            </p:cNvPr>
            <p:cNvPicPr preferRelativeResize="0"/>
            <p:nvPr/>
          </p:nvPicPr>
          <p:blipFill rotWithShape="1">
            <a:blip r:embed="rId17">
              <a:alphaModFix/>
            </a:blip>
            <a:srcRect/>
            <a:stretch/>
          </p:blipFill>
          <p:spPr>
            <a:xfrm>
              <a:off x="187878" y="3798688"/>
              <a:ext cx="1167921" cy="683985"/>
            </a:xfrm>
            <a:prstGeom prst="rect">
              <a:avLst/>
            </a:prstGeom>
            <a:noFill/>
            <a:ln>
              <a:noFill/>
            </a:ln>
          </p:spPr>
        </p:pic>
        <p:sp>
          <p:nvSpPr>
            <p:cNvPr id="456" name="Google Shape;456;p21"/>
            <p:cNvSpPr txBox="1"/>
            <p:nvPr/>
          </p:nvSpPr>
          <p:spPr>
            <a:xfrm>
              <a:off x="350887" y="3881772"/>
              <a:ext cx="1349400" cy="618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PA</a:t>
              </a:r>
              <a:endParaRPr sz="1400" b="0" i="0" u="none" strike="noStrike" cap="none">
                <a:solidFill>
                  <a:srgbClr val="000000"/>
                </a:solidFill>
                <a:latin typeface="Arial"/>
                <a:ea typeface="Arial"/>
                <a:cs typeface="Arial"/>
                <a:sym typeface="Arial"/>
              </a:endParaRPr>
            </a:p>
          </p:txBody>
        </p:sp>
      </p:grpSp>
      <p:grpSp>
        <p:nvGrpSpPr>
          <p:cNvPr id="457" name="Google Shape;457;p21"/>
          <p:cNvGrpSpPr/>
          <p:nvPr/>
        </p:nvGrpSpPr>
        <p:grpSpPr>
          <a:xfrm>
            <a:off x="10986564" y="2215674"/>
            <a:ext cx="710969" cy="621876"/>
            <a:chOff x="6522822" y="3625267"/>
            <a:chExt cx="1184100" cy="1035717"/>
          </a:xfrm>
        </p:grpSpPr>
        <p:pic>
          <p:nvPicPr>
            <p:cNvPr id="458" name="Google Shape;458;p21">
              <a:hlinkClick r:id="rId18"/>
            </p:cNvPr>
            <p:cNvPicPr preferRelativeResize="0"/>
            <p:nvPr/>
          </p:nvPicPr>
          <p:blipFill rotWithShape="1">
            <a:blip r:embed="rId19">
              <a:alphaModFix/>
            </a:blip>
            <a:srcRect/>
            <a:stretch/>
          </p:blipFill>
          <p:spPr>
            <a:xfrm>
              <a:off x="6571900" y="3625267"/>
              <a:ext cx="1134910" cy="1035717"/>
            </a:xfrm>
            <a:prstGeom prst="rect">
              <a:avLst/>
            </a:prstGeom>
            <a:noFill/>
            <a:ln>
              <a:noFill/>
            </a:ln>
          </p:spPr>
        </p:pic>
        <p:sp>
          <p:nvSpPr>
            <p:cNvPr id="459" name="Google Shape;459;p21"/>
            <p:cNvSpPr txBox="1"/>
            <p:nvPr/>
          </p:nvSpPr>
          <p:spPr>
            <a:xfrm>
              <a:off x="6522822" y="4022097"/>
              <a:ext cx="1184100" cy="61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WV</a:t>
              </a:r>
              <a:endParaRPr sz="1400" b="0" i="0" u="none" strike="noStrike" cap="none">
                <a:solidFill>
                  <a:srgbClr val="000000"/>
                </a:solidFill>
                <a:latin typeface="Arial"/>
                <a:ea typeface="Arial"/>
                <a:cs typeface="Arial"/>
                <a:sym typeface="Arial"/>
              </a:endParaRPr>
            </a:p>
          </p:txBody>
        </p:sp>
      </p:grpSp>
      <p:grpSp>
        <p:nvGrpSpPr>
          <p:cNvPr id="460" name="Google Shape;460;p21"/>
          <p:cNvGrpSpPr/>
          <p:nvPr/>
        </p:nvGrpSpPr>
        <p:grpSpPr>
          <a:xfrm>
            <a:off x="0" y="6261509"/>
            <a:ext cx="6762471" cy="369332"/>
            <a:chOff x="0" y="6258465"/>
            <a:chExt cx="7896476" cy="369332"/>
          </a:xfrm>
        </p:grpSpPr>
        <p:sp>
          <p:nvSpPr>
            <p:cNvPr id="461" name="Google Shape;461;p21"/>
            <p:cNvSpPr/>
            <p:nvPr/>
          </p:nvSpPr>
          <p:spPr>
            <a:xfrm>
              <a:off x="4146377" y="6269566"/>
              <a:ext cx="375009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Stormwater Resiliency</a:t>
              </a:r>
              <a:endParaRPr sz="1400" b="0" i="0" u="none" strike="noStrike" cap="none">
                <a:solidFill>
                  <a:srgbClr val="000000"/>
                </a:solidFill>
                <a:latin typeface="Arial"/>
                <a:ea typeface="Arial"/>
                <a:cs typeface="Arial"/>
                <a:sym typeface="Arial"/>
              </a:endParaRPr>
            </a:p>
          </p:txBody>
        </p:sp>
        <p:sp>
          <p:nvSpPr>
            <p:cNvPr id="462" name="Google Shape;462;p21"/>
            <p:cNvSpPr/>
            <p:nvPr/>
          </p:nvSpPr>
          <p:spPr>
            <a:xfrm>
              <a:off x="0" y="6269566"/>
              <a:ext cx="4377720"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3" name="Google Shape;463;p21"/>
            <p:cNvSpPr txBox="1"/>
            <p:nvPr/>
          </p:nvSpPr>
          <p:spPr>
            <a:xfrm>
              <a:off x="163290" y="6258465"/>
              <a:ext cx="39830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22" descr="A person holding a sign&#10;&#10;Description automatically generated"/>
          <p:cNvPicPr preferRelativeResize="0"/>
          <p:nvPr/>
        </p:nvPicPr>
        <p:blipFill rotWithShape="1">
          <a:blip r:embed="rId3">
            <a:alphaModFix/>
          </a:blip>
          <a:srcRect l="16160" r="24586"/>
          <a:stretch/>
        </p:blipFill>
        <p:spPr>
          <a:xfrm>
            <a:off x="6090688" y="0"/>
            <a:ext cx="6101312" cy="6858000"/>
          </a:xfrm>
          <a:prstGeom prst="rect">
            <a:avLst/>
          </a:prstGeom>
          <a:noFill/>
          <a:ln>
            <a:noFill/>
          </a:ln>
        </p:spPr>
      </p:pic>
      <p:sp>
        <p:nvSpPr>
          <p:cNvPr id="470" name="Google Shape;470;p22"/>
          <p:cNvSpPr txBox="1"/>
          <p:nvPr/>
        </p:nvSpPr>
        <p:spPr>
          <a:xfrm>
            <a:off x="535710" y="2028617"/>
            <a:ext cx="5473205" cy="23698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Planning for the Future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a:solidFill>
                  <a:schemeClr val="dk2"/>
                </a:solidFill>
                <a:latin typeface="Century Gothic"/>
                <a:ea typeface="Century Gothic"/>
                <a:cs typeface="Century Gothic"/>
                <a:sym typeface="Century Gothic"/>
              </a:rPr>
              <a:t>Precipitation patterns and water levels are expected to shift in the coming years. Is your community ready?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23"/>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7" name="Google Shape;477;p23"/>
          <p:cNvSpPr txBox="1">
            <a:spLocks noGrp="1"/>
          </p:cNvSpPr>
          <p:nvPr>
            <p:ph type="title"/>
          </p:nvPr>
        </p:nvSpPr>
        <p:spPr>
          <a:xfrm>
            <a:off x="139838" y="-3472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Planning for More Rain</a:t>
            </a:r>
            <a:endParaRPr/>
          </a:p>
        </p:txBody>
      </p:sp>
      <p:sp>
        <p:nvSpPr>
          <p:cNvPr id="478" name="Google Shape;478;p23"/>
          <p:cNvSpPr txBox="1">
            <a:spLocks noGrp="1"/>
          </p:cNvSpPr>
          <p:nvPr>
            <p:ph type="body" idx="1"/>
          </p:nvPr>
        </p:nvSpPr>
        <p:spPr>
          <a:xfrm>
            <a:off x="139838" y="840742"/>
            <a:ext cx="8666991" cy="18645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The National Oceanic and Atmospheric Administration (NOAA) expects extreme precipitation events to continue becoming more frequent. </a:t>
            </a:r>
            <a:r>
              <a:rPr lang="en-US" sz="2000"/>
              <a:t>The increase in stormwater will likely overwhelm the capacity of current municipal stormwater management systems, leading to flooding and greater runoff of pollutants into local</a:t>
            </a:r>
            <a:endParaRPr sz="1600"/>
          </a:p>
        </p:txBody>
      </p:sp>
      <p:sp>
        <p:nvSpPr>
          <p:cNvPr id="479" name="Google Shape;479;p23"/>
          <p:cNvSpPr txBox="1"/>
          <p:nvPr/>
        </p:nvSpPr>
        <p:spPr>
          <a:xfrm>
            <a:off x="5146430" y="3182200"/>
            <a:ext cx="7045500" cy="298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After record-breaking floods in 2005 and 2011 that caused $675 million in property da</a:t>
            </a:r>
            <a:r>
              <a:rPr lang="en-US" sz="1800" b="0" i="0" u="none" strike="noStrike" cap="none" dirty="0">
                <a:solidFill>
                  <a:srgbClr val="000000"/>
                </a:solidFill>
                <a:latin typeface="Century Gothic"/>
                <a:ea typeface="Century Gothic"/>
                <a:cs typeface="Century Gothic"/>
                <a:sym typeface="Century Gothic"/>
              </a:rPr>
              <a:t>mages, </a:t>
            </a:r>
            <a:r>
              <a:rPr lang="en-US" sz="1800" b="0" i="0" u="sng" strike="noStrike" cap="none" dirty="0">
                <a:solidFill>
                  <a:srgbClr val="000000"/>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Binghamton</a:t>
            </a:r>
            <a:r>
              <a:rPr lang="en-US" sz="1800" b="0" i="0" u="none" strike="noStrike" cap="none" dirty="0">
                <a:solidFill>
                  <a:srgbClr val="000000"/>
                </a:solidFill>
                <a:latin typeface="Century Gothic"/>
                <a:ea typeface="Century Gothic"/>
                <a:cs typeface="Century Gothic"/>
                <a:sym typeface="Century Gothic"/>
              </a:rPr>
              <a:t> s</a:t>
            </a:r>
            <a:r>
              <a:rPr lang="en-US" sz="1800" b="0" i="0" u="none" strike="noStrike" cap="none" dirty="0">
                <a:solidFill>
                  <a:schemeClr val="dk1"/>
                </a:solidFill>
                <a:latin typeface="Century Gothic"/>
                <a:ea typeface="Century Gothic"/>
                <a:cs typeface="Century Gothic"/>
                <a:sym typeface="Century Gothic"/>
              </a:rPr>
              <a:t>et its sights on flood resiliency. Over 170 flood-mitigation projects are in motion with funding from federal agencies (like FEMA), community development block grants, municipalities, and school districts. The projects include: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dirty="0">
                <a:solidFill>
                  <a:schemeClr val="dk1"/>
                </a:solidFill>
                <a:latin typeface="Century Gothic"/>
                <a:ea typeface="Century Gothic"/>
                <a:cs typeface="Century Gothic"/>
                <a:sym typeface="Century Gothic"/>
              </a:rPr>
              <a:t>buying out homes in floodplains and replacing them with open spaces like parks, greenways, and an urban garden;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dirty="0">
                <a:solidFill>
                  <a:schemeClr val="dk1"/>
                </a:solidFill>
                <a:latin typeface="Century Gothic"/>
                <a:ea typeface="Century Gothic"/>
                <a:cs typeface="Century Gothic"/>
                <a:sym typeface="Century Gothic"/>
              </a:rPr>
              <a:t>building new, flood-resistant buildings, like the stilted school with rain gardens and bioswales pictured on the left; and</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dirty="0">
                <a:solidFill>
                  <a:schemeClr val="dk1"/>
                </a:solidFill>
                <a:latin typeface="Century Gothic"/>
                <a:ea typeface="Century Gothic"/>
                <a:cs typeface="Century Gothic"/>
                <a:sym typeface="Century Gothic"/>
              </a:rPr>
              <a:t>elevating essential infrastructure, like sewage treatment pumps.</a:t>
            </a:r>
            <a:endParaRPr sz="1400" b="0" i="0" u="none" strike="noStrike" cap="none" dirty="0">
              <a:solidFill>
                <a:srgbClr val="000000"/>
              </a:solidFill>
              <a:latin typeface="Arial"/>
              <a:ea typeface="Arial"/>
              <a:cs typeface="Arial"/>
              <a:sym typeface="Arial"/>
            </a:endParaRPr>
          </a:p>
        </p:txBody>
      </p:sp>
      <p:pic>
        <p:nvPicPr>
          <p:cNvPr id="480" name="Google Shape;480;p23" descr="A garden with a building in the background&#10;&#10;Description automatically generated with low confidence"/>
          <p:cNvPicPr preferRelativeResize="0"/>
          <p:nvPr/>
        </p:nvPicPr>
        <p:blipFill rotWithShape="1">
          <a:blip r:embed="rId4">
            <a:alphaModFix/>
          </a:blip>
          <a:srcRect/>
          <a:stretch/>
        </p:blipFill>
        <p:spPr>
          <a:xfrm>
            <a:off x="0" y="3277331"/>
            <a:ext cx="4800918" cy="3206897"/>
          </a:xfrm>
          <a:prstGeom prst="rect">
            <a:avLst/>
          </a:prstGeom>
          <a:noFill/>
          <a:ln>
            <a:noFill/>
          </a:ln>
        </p:spPr>
      </p:pic>
      <p:pic>
        <p:nvPicPr>
          <p:cNvPr id="481" name="Google Shape;481;p23" descr="A picture containing text&#10;&#10;Description automatically generated"/>
          <p:cNvPicPr preferRelativeResize="0"/>
          <p:nvPr/>
        </p:nvPicPr>
        <p:blipFill rotWithShape="1">
          <a:blip r:embed="rId5">
            <a:alphaModFix/>
          </a:blip>
          <a:srcRect/>
          <a:stretch/>
        </p:blipFill>
        <p:spPr>
          <a:xfrm>
            <a:off x="8806829" y="0"/>
            <a:ext cx="3385170" cy="1637559"/>
          </a:xfrm>
          <a:prstGeom prst="rect">
            <a:avLst/>
          </a:prstGeom>
          <a:noFill/>
          <a:ln>
            <a:noFill/>
          </a:ln>
        </p:spPr>
      </p:pic>
      <p:sp>
        <p:nvSpPr>
          <p:cNvPr id="482" name="Google Shape;482;p23"/>
          <p:cNvSpPr/>
          <p:nvPr/>
        </p:nvSpPr>
        <p:spPr>
          <a:xfrm>
            <a:off x="8806829" y="1637559"/>
            <a:ext cx="338517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Use </a:t>
            </a:r>
            <a:r>
              <a:rPr lang="en-US" sz="1400" b="0" i="0" u="sng" strike="noStrike" cap="none">
                <a:solidFill>
                  <a:schemeClr val="dk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this interactive map</a:t>
            </a:r>
            <a:r>
              <a:rPr lang="en-US" sz="1400" b="0" i="0" u="none" strike="noStrike" cap="none">
                <a:solidFill>
                  <a:schemeClr val="dk1"/>
                </a:solidFill>
                <a:latin typeface="Century Gothic"/>
                <a:ea typeface="Century Gothic"/>
                <a:cs typeface="Century Gothic"/>
                <a:sym typeface="Century Gothic"/>
              </a:rPr>
              <a:t> to find your county’s projected precipitation.</a:t>
            </a:r>
            <a:endParaRPr sz="1400" b="0" i="0" u="none" strike="noStrike" cap="none">
              <a:solidFill>
                <a:srgbClr val="000000"/>
              </a:solidFill>
              <a:latin typeface="Arial"/>
              <a:ea typeface="Arial"/>
              <a:cs typeface="Arial"/>
              <a:sym typeface="Arial"/>
            </a:endParaRPr>
          </a:p>
        </p:txBody>
      </p:sp>
      <p:sp>
        <p:nvSpPr>
          <p:cNvPr id="483" name="Google Shape;483;p23"/>
          <p:cNvSpPr txBox="1"/>
          <p:nvPr/>
        </p:nvSpPr>
        <p:spPr>
          <a:xfrm>
            <a:off x="11330866" y="1052325"/>
            <a:ext cx="86113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506FE3"/>
                </a:solidFill>
                <a:latin typeface="Century Gothic"/>
                <a:ea typeface="Century Gothic"/>
                <a:cs typeface="Century Gothic"/>
                <a:sym typeface="Century Gothic"/>
              </a:rPr>
              <a:t>+ increase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C00000"/>
                </a:solidFill>
                <a:latin typeface="Century Gothic"/>
                <a:ea typeface="Century Gothic"/>
                <a:cs typeface="Century Gothic"/>
                <a:sym typeface="Century Gothic"/>
              </a:rPr>
              <a:t>- decrease</a:t>
            </a:r>
            <a:endParaRPr sz="1400" b="0" i="0" u="none" strike="noStrike" cap="none">
              <a:solidFill>
                <a:srgbClr val="000000"/>
              </a:solidFill>
              <a:latin typeface="Arial"/>
              <a:ea typeface="Arial"/>
              <a:cs typeface="Arial"/>
              <a:sym typeface="Arial"/>
            </a:endParaRPr>
          </a:p>
        </p:txBody>
      </p:sp>
      <p:grpSp>
        <p:nvGrpSpPr>
          <p:cNvPr id="484" name="Google Shape;484;p23"/>
          <p:cNvGrpSpPr/>
          <p:nvPr/>
        </p:nvGrpSpPr>
        <p:grpSpPr>
          <a:xfrm>
            <a:off x="0" y="6261509"/>
            <a:ext cx="6762471" cy="369332"/>
            <a:chOff x="0" y="6258465"/>
            <a:chExt cx="7896476" cy="369332"/>
          </a:xfrm>
        </p:grpSpPr>
        <p:sp>
          <p:nvSpPr>
            <p:cNvPr id="485" name="Google Shape;485;p23"/>
            <p:cNvSpPr/>
            <p:nvPr/>
          </p:nvSpPr>
          <p:spPr>
            <a:xfrm>
              <a:off x="4146377" y="6269566"/>
              <a:ext cx="375009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Planning for the Future</a:t>
              </a:r>
              <a:endParaRPr sz="1400" b="0" i="0" u="none" strike="noStrike" cap="none">
                <a:solidFill>
                  <a:srgbClr val="000000"/>
                </a:solidFill>
                <a:latin typeface="Arial"/>
                <a:ea typeface="Arial"/>
                <a:cs typeface="Arial"/>
                <a:sym typeface="Arial"/>
              </a:endParaRPr>
            </a:p>
          </p:txBody>
        </p:sp>
        <p:sp>
          <p:nvSpPr>
            <p:cNvPr id="486" name="Google Shape;486;p23"/>
            <p:cNvSpPr/>
            <p:nvPr/>
          </p:nvSpPr>
          <p:spPr>
            <a:xfrm>
              <a:off x="0" y="6269566"/>
              <a:ext cx="4377720"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7" name="Google Shape;487;p23"/>
            <p:cNvSpPr txBox="1"/>
            <p:nvPr/>
          </p:nvSpPr>
          <p:spPr>
            <a:xfrm>
              <a:off x="163290" y="6258465"/>
              <a:ext cx="39830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sp>
        <p:nvSpPr>
          <p:cNvPr id="488" name="Google Shape;488;p23"/>
          <p:cNvSpPr/>
          <p:nvPr/>
        </p:nvSpPr>
        <p:spPr>
          <a:xfrm>
            <a:off x="0" y="3173999"/>
            <a:ext cx="4800918" cy="39801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Binghamton, NY</a:t>
            </a:r>
            <a:endParaRPr sz="1400" b="0" i="0" u="none" strike="noStrike" cap="none">
              <a:solidFill>
                <a:srgbClr val="000000"/>
              </a:solidFill>
              <a:latin typeface="Arial"/>
              <a:ea typeface="Arial"/>
              <a:cs typeface="Arial"/>
              <a:sym typeface="Arial"/>
            </a:endParaRPr>
          </a:p>
        </p:txBody>
      </p:sp>
      <p:sp>
        <p:nvSpPr>
          <p:cNvPr id="489" name="Google Shape;489;p23"/>
          <p:cNvSpPr txBox="1"/>
          <p:nvPr/>
        </p:nvSpPr>
        <p:spPr>
          <a:xfrm>
            <a:off x="7697162" y="2199380"/>
            <a:ext cx="441381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entury Gothic"/>
                <a:ea typeface="Century Gothic"/>
                <a:cs typeface="Century Gothic"/>
                <a:sym typeface="Century Gothic"/>
              </a:rPr>
              <a:t>waterways. Adapting may mean</a:t>
            </a:r>
            <a:endParaRPr sz="1400" b="0" i="0" u="none" strike="noStrike" cap="none">
              <a:solidFill>
                <a:srgbClr val="000000"/>
              </a:solidFill>
              <a:latin typeface="Arial"/>
              <a:ea typeface="Arial"/>
              <a:cs typeface="Arial"/>
              <a:sym typeface="Arial"/>
            </a:endParaRPr>
          </a:p>
        </p:txBody>
      </p:sp>
      <p:sp>
        <p:nvSpPr>
          <p:cNvPr id="490" name="Google Shape;490;p23"/>
          <p:cNvSpPr txBox="1"/>
          <p:nvPr/>
        </p:nvSpPr>
        <p:spPr>
          <a:xfrm>
            <a:off x="139838" y="2511708"/>
            <a:ext cx="1205216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entury Gothic"/>
                <a:ea typeface="Century Gothic"/>
                <a:cs typeface="Century Gothic"/>
                <a:sym typeface="Century Gothic"/>
              </a:rPr>
              <a:t>building back differently after flood damage, not replacing the same culvert or pipe that failed.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24" descr="A picture containing tree, outdoor, street, driving&#10;&#10;Description automatically generated"/>
          <p:cNvPicPr preferRelativeResize="0"/>
          <p:nvPr/>
        </p:nvPicPr>
        <p:blipFill rotWithShape="1">
          <a:blip r:embed="rId3">
            <a:alphaModFix/>
          </a:blip>
          <a:srcRect r="4729" b="7349"/>
          <a:stretch/>
        </p:blipFill>
        <p:spPr>
          <a:xfrm>
            <a:off x="0" y="2745704"/>
            <a:ext cx="3102015" cy="1575469"/>
          </a:xfrm>
          <a:prstGeom prst="rect">
            <a:avLst/>
          </a:prstGeom>
          <a:noFill/>
          <a:ln>
            <a:noFill/>
          </a:ln>
        </p:spPr>
      </p:pic>
      <p:sp>
        <p:nvSpPr>
          <p:cNvPr id="497" name="Google Shape;497;p24"/>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8" name="Google Shape;498;p24"/>
          <p:cNvSpPr txBox="1">
            <a:spLocks noGrp="1"/>
          </p:cNvSpPr>
          <p:nvPr>
            <p:ph type="title"/>
          </p:nvPr>
        </p:nvSpPr>
        <p:spPr>
          <a:xfrm>
            <a:off x="139838" y="-3472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Planning for Higher Waters</a:t>
            </a:r>
            <a:endParaRPr/>
          </a:p>
        </p:txBody>
      </p:sp>
      <p:sp>
        <p:nvSpPr>
          <p:cNvPr id="499" name="Google Shape;499;p24"/>
          <p:cNvSpPr txBox="1">
            <a:spLocks noGrp="1"/>
          </p:cNvSpPr>
          <p:nvPr>
            <p:ph type="body" idx="1"/>
          </p:nvPr>
        </p:nvSpPr>
        <p:spPr>
          <a:xfrm>
            <a:off x="112643" y="812240"/>
            <a:ext cx="12079358" cy="1621602"/>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0"/>
              </a:spcBef>
              <a:spcAft>
                <a:spcPts val="0"/>
              </a:spcAft>
              <a:buClr>
                <a:srgbClr val="458A50"/>
              </a:buClr>
              <a:buSzPct val="100000"/>
              <a:buNone/>
            </a:pPr>
            <a:r>
              <a:rPr lang="en-US" sz="2200">
                <a:solidFill>
                  <a:srgbClr val="458A50"/>
                </a:solidFill>
              </a:rPr>
              <a:t>Sea level rise is likely to worsen existing flooding issues because of increased stress on stormwater systems and tidal flooding. </a:t>
            </a:r>
            <a:r>
              <a:rPr lang="en-US" sz="2200">
                <a:solidFill>
                  <a:schemeClr val="accent1"/>
                </a:solidFill>
              </a:rPr>
              <a:t>Sunny day flooding </a:t>
            </a:r>
            <a:r>
              <a:rPr lang="en-US" sz="2200"/>
              <a:t>(or high-tide or nuisance flooding) is accelerating on the East Coast, with VA and MD being home to </a:t>
            </a:r>
            <a:r>
              <a:rPr lang="en-US" sz="2200" b="1"/>
              <a:t>6 of the 19 </a:t>
            </a:r>
            <a:r>
              <a:rPr lang="en-US" sz="2200"/>
              <a:t>locations nationwide seeing record-setting flood days in 2019. See how your community would fare under various sea level rise scenarios with </a:t>
            </a:r>
            <a:r>
              <a:rPr lang="en-US" sz="2200" u="sng">
                <a:solidFill>
                  <a:schemeClr val="hlink"/>
                </a:solidFill>
                <a:hlinkClick r:id="rId4"/>
              </a:rPr>
              <a:t>an interactive map by NOAA</a:t>
            </a:r>
            <a:r>
              <a:rPr lang="en-US" sz="2200"/>
              <a:t>.</a:t>
            </a:r>
            <a:endParaRPr sz="2000"/>
          </a:p>
        </p:txBody>
      </p:sp>
      <p:sp>
        <p:nvSpPr>
          <p:cNvPr id="500" name="Google Shape;500;p24"/>
          <p:cNvSpPr txBox="1"/>
          <p:nvPr/>
        </p:nvSpPr>
        <p:spPr>
          <a:xfrm>
            <a:off x="8884356" y="4423008"/>
            <a:ext cx="334093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Learn about sunny day flooding in this short video from NASA:</a:t>
            </a:r>
            <a:endParaRPr sz="1400" b="0" i="0" u="none" strike="noStrike" cap="none">
              <a:solidFill>
                <a:srgbClr val="000000"/>
              </a:solidFill>
              <a:latin typeface="Arial"/>
              <a:ea typeface="Arial"/>
              <a:cs typeface="Arial"/>
              <a:sym typeface="Arial"/>
            </a:endParaRPr>
          </a:p>
        </p:txBody>
      </p:sp>
      <p:sp>
        <p:nvSpPr>
          <p:cNvPr id="501" name="Google Shape;501;p24"/>
          <p:cNvSpPr/>
          <p:nvPr/>
        </p:nvSpPr>
        <p:spPr>
          <a:xfrm>
            <a:off x="580" y="2547440"/>
            <a:ext cx="3101435" cy="38690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Case study: Norfolk, VA</a:t>
            </a:r>
            <a:endParaRPr sz="1400" b="0" i="0" u="none" strike="noStrike" cap="none">
              <a:solidFill>
                <a:srgbClr val="000000"/>
              </a:solidFill>
              <a:latin typeface="Arial"/>
              <a:ea typeface="Arial"/>
              <a:cs typeface="Arial"/>
              <a:sym typeface="Arial"/>
            </a:endParaRPr>
          </a:p>
        </p:txBody>
      </p:sp>
      <p:sp>
        <p:nvSpPr>
          <p:cNvPr id="502" name="Google Shape;502;p24"/>
          <p:cNvSpPr txBox="1"/>
          <p:nvPr/>
        </p:nvSpPr>
        <p:spPr>
          <a:xfrm>
            <a:off x="3371890" y="2547440"/>
            <a:ext cx="88194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Norfolk, VA</a:t>
            </a:r>
            <a:r>
              <a:rPr lang="en-US" sz="1800" b="0" i="0" u="none" strike="noStrike" cap="none">
                <a:solidFill>
                  <a:srgbClr val="000000"/>
                </a:solidFill>
                <a:latin typeface="Century Gothic"/>
                <a:ea typeface="Century Gothic"/>
                <a:cs typeface="Century Gothic"/>
                <a:sym typeface="Century Gothic"/>
              </a:rPr>
              <a:t> adopte</a:t>
            </a:r>
            <a:r>
              <a:rPr lang="en-US" sz="1800" b="0" i="0" u="none" strike="noStrike" cap="none">
                <a:solidFill>
                  <a:schemeClr val="dk1"/>
                </a:solidFill>
                <a:latin typeface="Century Gothic"/>
                <a:ea typeface="Century Gothic"/>
                <a:cs typeface="Century Gothic"/>
                <a:sym typeface="Century Gothic"/>
              </a:rPr>
              <a:t>d a zoning ordinance in 2018 that directs new and more intense development to be built on higher ground to mitigate flooding and sea level rise. It establishes a Coastal Resilience Overlay zone where development will have new flood resilience requirements, and an Upland Resilience Overlay designed to encourage new development in areas of the city with lower risk of flooding.</a:t>
            </a:r>
            <a:endParaRPr sz="1400" b="0" i="0" u="none" strike="noStrike" cap="none">
              <a:solidFill>
                <a:srgbClr val="000000"/>
              </a:solidFill>
              <a:latin typeface="Arial"/>
              <a:ea typeface="Arial"/>
              <a:cs typeface="Arial"/>
              <a:sym typeface="Arial"/>
            </a:endParaRPr>
          </a:p>
        </p:txBody>
      </p:sp>
      <p:pic>
        <p:nvPicPr>
          <p:cNvPr id="503" name="Google Shape;503;p24" descr="A picture containing text, tree, sign&#10;&#10;Description automatically generated">
            <a:hlinkClick r:id="rId6"/>
          </p:cNvPr>
          <p:cNvPicPr preferRelativeResize="0"/>
          <p:nvPr/>
        </p:nvPicPr>
        <p:blipFill rotWithShape="1">
          <a:blip r:embed="rId7">
            <a:alphaModFix/>
          </a:blip>
          <a:srcRect/>
          <a:stretch/>
        </p:blipFill>
        <p:spPr>
          <a:xfrm>
            <a:off x="8980449" y="5031824"/>
            <a:ext cx="3211551" cy="1826176"/>
          </a:xfrm>
          <a:prstGeom prst="rect">
            <a:avLst/>
          </a:prstGeom>
          <a:noFill/>
          <a:ln>
            <a:noFill/>
          </a:ln>
        </p:spPr>
      </p:pic>
      <p:grpSp>
        <p:nvGrpSpPr>
          <p:cNvPr id="504" name="Google Shape;504;p24"/>
          <p:cNvGrpSpPr/>
          <p:nvPr/>
        </p:nvGrpSpPr>
        <p:grpSpPr>
          <a:xfrm>
            <a:off x="0" y="4505327"/>
            <a:ext cx="8692541" cy="2109404"/>
            <a:chOff x="0" y="3191377"/>
            <a:chExt cx="8692541" cy="2109404"/>
          </a:xfrm>
        </p:grpSpPr>
        <p:pic>
          <p:nvPicPr>
            <p:cNvPr id="505" name="Google Shape;505;p24" descr="A picture containing building, outdoor, brick&#10;&#10;Description automatically generated"/>
            <p:cNvPicPr preferRelativeResize="0"/>
            <p:nvPr/>
          </p:nvPicPr>
          <p:blipFill rotWithShape="1">
            <a:blip r:embed="rId8">
              <a:alphaModFix/>
            </a:blip>
            <a:srcRect/>
            <a:stretch/>
          </p:blipFill>
          <p:spPr>
            <a:xfrm>
              <a:off x="0" y="3232770"/>
              <a:ext cx="3102015" cy="2068011"/>
            </a:xfrm>
            <a:prstGeom prst="rect">
              <a:avLst/>
            </a:prstGeom>
            <a:noFill/>
            <a:ln>
              <a:noFill/>
            </a:ln>
          </p:spPr>
        </p:pic>
        <p:sp>
          <p:nvSpPr>
            <p:cNvPr id="506" name="Google Shape;506;p24"/>
            <p:cNvSpPr/>
            <p:nvPr/>
          </p:nvSpPr>
          <p:spPr>
            <a:xfrm>
              <a:off x="0" y="3191377"/>
              <a:ext cx="3102015" cy="45105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Case study: Annapolis, MD</a:t>
              </a:r>
              <a:endParaRPr sz="1400" b="0" i="0" u="none" strike="noStrike" cap="none">
                <a:solidFill>
                  <a:srgbClr val="000000"/>
                </a:solidFill>
                <a:latin typeface="Arial"/>
                <a:ea typeface="Arial"/>
                <a:cs typeface="Arial"/>
                <a:sym typeface="Arial"/>
              </a:endParaRPr>
            </a:p>
          </p:txBody>
        </p:sp>
        <p:sp>
          <p:nvSpPr>
            <p:cNvPr id="507" name="Google Shape;507;p24"/>
            <p:cNvSpPr txBox="1"/>
            <p:nvPr/>
          </p:nvSpPr>
          <p:spPr>
            <a:xfrm>
              <a:off x="3348041" y="3358753"/>
              <a:ext cx="53445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In 2017, sunny day flooding was estimated to </a:t>
              </a:r>
              <a:r>
                <a:rPr lang="en-US" sz="1800" b="0" i="0" u="none" strike="noStrike" cap="none">
                  <a:solidFill>
                    <a:srgbClr val="000000"/>
                  </a:solidFill>
                  <a:latin typeface="Century Gothic"/>
                  <a:ea typeface="Century Gothic"/>
                  <a:cs typeface="Century Gothic"/>
                  <a:sym typeface="Century Gothic"/>
                </a:rPr>
                <a:t>cost </a:t>
              </a:r>
              <a:r>
                <a:rPr lang="en-US" sz="1800" b="0" i="0" u="sng" strike="noStrike" cap="none">
                  <a:solidFill>
                    <a:srgbClr val="000000"/>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Annapolis</a:t>
              </a:r>
              <a:r>
                <a:rPr lang="en-US" sz="1800" b="0" i="0" u="none" strike="noStrike" cap="none">
                  <a:solidFill>
                    <a:srgbClr val="000000"/>
                  </a:solidFill>
                  <a:latin typeface="Century Gothic"/>
                  <a:ea typeface="Century Gothic"/>
                  <a:cs typeface="Century Gothic"/>
                  <a:sym typeface="Century Gothic"/>
                </a:rPr>
                <a:t> busi</a:t>
              </a:r>
              <a:r>
                <a:rPr lang="en-US" sz="1800" b="0" i="0" u="none" strike="noStrike" cap="none">
                  <a:solidFill>
                    <a:schemeClr val="dk1"/>
                  </a:solidFill>
                  <a:latin typeface="Century Gothic"/>
                  <a:ea typeface="Century Gothic"/>
                  <a:cs typeface="Century Gothic"/>
                  <a:sym typeface="Century Gothic"/>
                </a:rPr>
                <a:t>nesses $86,000-172,000 in lost revenue due to nearly 3,000 fewer visitors to historic downtown. Even after the waters receded, the decrease in patrons remained. </a:t>
              </a:r>
              <a:endParaRPr sz="1400" b="0" i="0" u="none" strike="noStrike" cap="none">
                <a:solidFill>
                  <a:srgbClr val="000000"/>
                </a:solidFill>
                <a:latin typeface="Arial"/>
                <a:ea typeface="Arial"/>
                <a:cs typeface="Arial"/>
                <a:sym typeface="Arial"/>
              </a:endParaRPr>
            </a:p>
          </p:txBody>
        </p:sp>
      </p:grpSp>
      <p:grpSp>
        <p:nvGrpSpPr>
          <p:cNvPr id="508" name="Google Shape;508;p24"/>
          <p:cNvGrpSpPr/>
          <p:nvPr/>
        </p:nvGrpSpPr>
        <p:grpSpPr>
          <a:xfrm>
            <a:off x="0" y="6261509"/>
            <a:ext cx="6762471" cy="369332"/>
            <a:chOff x="0" y="6258465"/>
            <a:chExt cx="7896476" cy="369332"/>
          </a:xfrm>
        </p:grpSpPr>
        <p:sp>
          <p:nvSpPr>
            <p:cNvPr id="509" name="Google Shape;509;p24"/>
            <p:cNvSpPr/>
            <p:nvPr/>
          </p:nvSpPr>
          <p:spPr>
            <a:xfrm>
              <a:off x="4146377" y="6269566"/>
              <a:ext cx="375009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Planning for the Future</a:t>
              </a:r>
              <a:endParaRPr sz="1400" b="0" i="0" u="none" strike="noStrike" cap="none">
                <a:solidFill>
                  <a:srgbClr val="000000"/>
                </a:solidFill>
                <a:latin typeface="Arial"/>
                <a:ea typeface="Arial"/>
                <a:cs typeface="Arial"/>
                <a:sym typeface="Arial"/>
              </a:endParaRPr>
            </a:p>
          </p:txBody>
        </p:sp>
        <p:sp>
          <p:nvSpPr>
            <p:cNvPr id="510" name="Google Shape;510;p24"/>
            <p:cNvSpPr/>
            <p:nvPr/>
          </p:nvSpPr>
          <p:spPr>
            <a:xfrm>
              <a:off x="0" y="6269566"/>
              <a:ext cx="4377720"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1" name="Google Shape;511;p24"/>
            <p:cNvSpPr txBox="1"/>
            <p:nvPr/>
          </p:nvSpPr>
          <p:spPr>
            <a:xfrm>
              <a:off x="163290" y="6258465"/>
              <a:ext cx="39830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25"/>
          <p:cNvPicPr preferRelativeResize="0"/>
          <p:nvPr/>
        </p:nvPicPr>
        <p:blipFill rotWithShape="1">
          <a:blip r:embed="rId3">
            <a:alphaModFix/>
          </a:blip>
          <a:srcRect/>
          <a:stretch/>
        </p:blipFill>
        <p:spPr>
          <a:xfrm>
            <a:off x="259398" y="2596521"/>
            <a:ext cx="1952272" cy="1952272"/>
          </a:xfrm>
          <a:prstGeom prst="rect">
            <a:avLst/>
          </a:prstGeom>
          <a:noFill/>
          <a:ln>
            <a:noFill/>
          </a:ln>
        </p:spPr>
      </p:pic>
      <p:pic>
        <p:nvPicPr>
          <p:cNvPr id="518" name="Google Shape;518;p25"/>
          <p:cNvPicPr preferRelativeResize="0"/>
          <p:nvPr/>
        </p:nvPicPr>
        <p:blipFill rotWithShape="1">
          <a:blip r:embed="rId4">
            <a:alphaModFix/>
          </a:blip>
          <a:srcRect/>
          <a:stretch/>
        </p:blipFill>
        <p:spPr>
          <a:xfrm>
            <a:off x="259398" y="4437240"/>
            <a:ext cx="1952272" cy="1952272"/>
          </a:xfrm>
          <a:prstGeom prst="rect">
            <a:avLst/>
          </a:prstGeom>
          <a:noFill/>
          <a:ln>
            <a:noFill/>
          </a:ln>
        </p:spPr>
      </p:pic>
      <p:sp>
        <p:nvSpPr>
          <p:cNvPr id="519" name="Google Shape;519;p25"/>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0" name="Google Shape;520;p25"/>
          <p:cNvSpPr txBox="1">
            <a:spLocks noGrp="1"/>
          </p:cNvSpPr>
          <p:nvPr>
            <p:ph type="title"/>
          </p:nvPr>
        </p:nvSpPr>
        <p:spPr>
          <a:xfrm>
            <a:off x="112642" y="-23150"/>
            <a:ext cx="467881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You Can Do</a:t>
            </a:r>
            <a:endParaRPr/>
          </a:p>
        </p:txBody>
      </p:sp>
      <p:sp>
        <p:nvSpPr>
          <p:cNvPr id="521" name="Google Shape;521;p25"/>
          <p:cNvSpPr txBox="1"/>
          <p:nvPr/>
        </p:nvSpPr>
        <p:spPr>
          <a:xfrm>
            <a:off x="2946401" y="1124818"/>
            <a:ext cx="9245600" cy="526469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20000"/>
              </a:lnSpc>
              <a:spcBef>
                <a:spcPts val="0"/>
              </a:spcBef>
              <a:spcAft>
                <a:spcPts val="0"/>
              </a:spcAft>
              <a:buClr>
                <a:schemeClr val="dk1"/>
              </a:buClr>
              <a:buSzPts val="2400"/>
              <a:buFont typeface="Arial"/>
              <a:buNone/>
            </a:pPr>
            <a:r>
              <a:rPr lang="en-US" sz="2400" b="1" i="0" u="none" strike="noStrike" cap="none">
                <a:solidFill>
                  <a:schemeClr val="dk1"/>
                </a:solidFill>
                <a:latin typeface="Century Gothic"/>
                <a:ea typeface="Century Gothic"/>
                <a:cs typeface="Century Gothic"/>
                <a:sym typeface="Century Gothic"/>
              </a:rPr>
              <a:t>Meet with your </a:t>
            </a:r>
            <a:r>
              <a:rPr lang="en-US" sz="2400" b="1" i="0" u="none" strike="noStrike" cap="none">
                <a:solidFill>
                  <a:schemeClr val="accent1"/>
                </a:solidFill>
                <a:latin typeface="Century Gothic"/>
                <a:ea typeface="Century Gothic"/>
                <a:cs typeface="Century Gothic"/>
                <a:sym typeface="Century Gothic"/>
              </a:rPr>
              <a:t>MS4</a:t>
            </a:r>
            <a:r>
              <a:rPr lang="en-US" sz="2400" b="1" i="0" u="none" strike="noStrike" cap="none">
                <a:solidFill>
                  <a:schemeClr val="dk1"/>
                </a:solidFill>
                <a:latin typeface="Century Gothic"/>
                <a:ea typeface="Century Gothic"/>
                <a:cs typeface="Century Gothic"/>
                <a:sym typeface="Century Gothic"/>
              </a:rPr>
              <a:t> coordinator or stormwater engineer </a:t>
            </a:r>
            <a:r>
              <a:rPr lang="en-US" sz="2400" b="0" i="0" u="none" strike="noStrike" cap="none">
                <a:solidFill>
                  <a:schemeClr val="dk1"/>
                </a:solidFill>
                <a:latin typeface="Century Gothic"/>
                <a:ea typeface="Century Gothic"/>
                <a:cs typeface="Century Gothic"/>
                <a:sym typeface="Century Gothic"/>
              </a:rPr>
              <a:t>to discuss strategies, like implementing </a:t>
            </a:r>
            <a:r>
              <a:rPr lang="en-US" sz="2400" b="0" i="0" u="none" strike="noStrike" cap="none">
                <a:solidFill>
                  <a:schemeClr val="accent1"/>
                </a:solidFill>
                <a:latin typeface="Century Gothic"/>
                <a:ea typeface="Century Gothic"/>
                <a:cs typeface="Century Gothic"/>
                <a:sym typeface="Century Gothic"/>
              </a:rPr>
              <a:t>green infrastructure</a:t>
            </a:r>
            <a:r>
              <a:rPr lang="en-US" sz="2400" b="0" i="0" u="none" strike="noStrike" cap="none">
                <a:solidFill>
                  <a:schemeClr val="dk1"/>
                </a:solidFill>
                <a:latin typeface="Century Gothic"/>
                <a:ea typeface="Century Gothic"/>
                <a:cs typeface="Century Gothic"/>
                <a:sym typeface="Century Gothic"/>
              </a:rPr>
              <a:t>, to reduce strain on your stormwater management systems.</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1000"/>
              </a:spcBef>
              <a:spcAft>
                <a:spcPts val="0"/>
              </a:spcAft>
              <a:buClr>
                <a:schemeClr val="dk1"/>
              </a:buClr>
              <a:buSzPts val="2400"/>
              <a:buFont typeface="Arial"/>
              <a:buNone/>
            </a:pPr>
            <a:endParaRPr sz="2400" b="1" i="0" u="none" strike="noStrike" cap="none">
              <a:solidFill>
                <a:schemeClr val="dk1"/>
              </a:solidFill>
              <a:latin typeface="Century Gothic"/>
              <a:ea typeface="Century Gothic"/>
              <a:cs typeface="Century Gothic"/>
              <a:sym typeface="Century Gothic"/>
            </a:endParaRPr>
          </a:p>
          <a:p>
            <a:pPr marL="0" marR="0" lvl="0" indent="0" algn="l" rtl="0">
              <a:lnSpc>
                <a:spcPct val="120000"/>
              </a:lnSpc>
              <a:spcBef>
                <a:spcPts val="1000"/>
              </a:spcBef>
              <a:spcAft>
                <a:spcPts val="0"/>
              </a:spcAft>
              <a:buClr>
                <a:schemeClr val="dk1"/>
              </a:buClr>
              <a:buSzPts val="2400"/>
              <a:buFont typeface="Arial"/>
              <a:buNone/>
            </a:pPr>
            <a:r>
              <a:rPr lang="en-US" sz="2400" b="1" i="0" u="none" strike="noStrike" cap="none">
                <a:solidFill>
                  <a:schemeClr val="dk1"/>
                </a:solidFill>
                <a:latin typeface="Century Gothic"/>
                <a:ea typeface="Century Gothic"/>
                <a:cs typeface="Century Gothic"/>
                <a:sym typeface="Century Gothic"/>
              </a:rPr>
              <a:t>Protect and restore valuable wetlands </a:t>
            </a:r>
            <a:r>
              <a:rPr lang="en-US" sz="2400" b="0" i="0" u="none" strike="noStrike" cap="none">
                <a:solidFill>
                  <a:schemeClr val="dk1"/>
                </a:solidFill>
                <a:latin typeface="Century Gothic"/>
                <a:ea typeface="Century Gothic"/>
                <a:cs typeface="Century Gothic"/>
                <a:sym typeface="Century Gothic"/>
              </a:rPr>
              <a:t>and other natural landscapes that act as nature’s flood insurance, filter stormwater, and protect your community’s infrastructure.</a:t>
            </a:r>
            <a:endParaRPr sz="2400" b="1" i="0" u="none" strike="noStrike" cap="none">
              <a:solidFill>
                <a:schemeClr val="dk1"/>
              </a:solidFill>
              <a:latin typeface="Century Gothic"/>
              <a:ea typeface="Century Gothic"/>
              <a:cs typeface="Century Gothic"/>
              <a:sym typeface="Century Gothic"/>
            </a:endParaRPr>
          </a:p>
          <a:p>
            <a:pPr marL="0" marR="0" lvl="0" indent="0" algn="l" rtl="0">
              <a:lnSpc>
                <a:spcPct val="120000"/>
              </a:lnSpc>
              <a:spcBef>
                <a:spcPts val="1000"/>
              </a:spcBef>
              <a:spcAft>
                <a:spcPts val="0"/>
              </a:spcAft>
              <a:buClr>
                <a:schemeClr val="dk1"/>
              </a:buClr>
              <a:buSzPts val="2400"/>
              <a:buFont typeface="Arial"/>
              <a:buNone/>
            </a:pPr>
            <a:endParaRPr sz="2400" b="0" i="0" u="none" strike="noStrike" cap="none">
              <a:solidFill>
                <a:schemeClr val="dk1"/>
              </a:solidFill>
              <a:latin typeface="Century Gothic"/>
              <a:ea typeface="Century Gothic"/>
              <a:cs typeface="Century Gothic"/>
              <a:sym typeface="Century Gothic"/>
            </a:endParaRPr>
          </a:p>
          <a:p>
            <a:pPr marL="0" marR="0" lvl="0" indent="0" algn="l" rtl="0">
              <a:lnSpc>
                <a:spcPct val="120000"/>
              </a:lnSpc>
              <a:spcBef>
                <a:spcPts val="1000"/>
              </a:spcBef>
              <a:spcAft>
                <a:spcPts val="0"/>
              </a:spcAft>
              <a:buClr>
                <a:schemeClr val="dk1"/>
              </a:buClr>
              <a:buSzPts val="2400"/>
              <a:buFont typeface="Arial"/>
              <a:buNone/>
            </a:pPr>
            <a:r>
              <a:rPr lang="en-US" sz="2400" b="1" i="0" u="none" strike="noStrike" cap="none">
                <a:solidFill>
                  <a:schemeClr val="dk1"/>
                </a:solidFill>
                <a:latin typeface="Century Gothic"/>
                <a:ea typeface="Century Gothic"/>
                <a:cs typeface="Century Gothic"/>
                <a:sym typeface="Century Gothic"/>
              </a:rPr>
              <a:t>Build flexibility and adaptability </a:t>
            </a:r>
            <a:r>
              <a:rPr lang="en-US" sz="2400" b="0" i="0" u="none" strike="noStrike" cap="none">
                <a:solidFill>
                  <a:schemeClr val="dk1"/>
                </a:solidFill>
                <a:latin typeface="Century Gothic"/>
                <a:ea typeface="Century Gothic"/>
                <a:cs typeface="Century Gothic"/>
                <a:sym typeface="Century Gothic"/>
              </a:rPr>
              <a:t>into your community’s plans to allow for changes in design and construction, as well as maintenance of infrastructure, as conditions change.</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1000"/>
              </a:spcBef>
              <a:spcAft>
                <a:spcPts val="0"/>
              </a:spcAft>
              <a:buClr>
                <a:schemeClr val="dk1"/>
              </a:buClr>
              <a:buSzPts val="2400"/>
              <a:buFont typeface="Arial"/>
              <a:buNone/>
            </a:pPr>
            <a:endParaRPr sz="2400" b="0" i="0" u="none" strike="noStrike" cap="none">
              <a:solidFill>
                <a:schemeClr val="dk1"/>
              </a:solidFill>
              <a:latin typeface="Century Gothic"/>
              <a:ea typeface="Century Gothic"/>
              <a:cs typeface="Century Gothic"/>
              <a:sym typeface="Century Gothic"/>
            </a:endParaRPr>
          </a:p>
        </p:txBody>
      </p:sp>
      <p:pic>
        <p:nvPicPr>
          <p:cNvPr id="522" name="Google Shape;522;p25"/>
          <p:cNvPicPr preferRelativeResize="0"/>
          <p:nvPr/>
        </p:nvPicPr>
        <p:blipFill rotWithShape="1">
          <a:blip r:embed="rId5">
            <a:alphaModFix/>
          </a:blip>
          <a:srcRect/>
          <a:stretch/>
        </p:blipFill>
        <p:spPr>
          <a:xfrm>
            <a:off x="750874" y="1148274"/>
            <a:ext cx="914400" cy="914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26"/>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9" name="Google Shape;529;p26"/>
          <p:cNvSpPr txBox="1">
            <a:spLocks noGrp="1"/>
          </p:cNvSpPr>
          <p:nvPr>
            <p:ph type="title"/>
          </p:nvPr>
        </p:nvSpPr>
        <p:spPr>
          <a:xfrm>
            <a:off x="112642" y="-34725"/>
            <a:ext cx="465706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To Learn More</a:t>
            </a:r>
            <a:endParaRPr/>
          </a:p>
        </p:txBody>
      </p:sp>
      <p:sp>
        <p:nvSpPr>
          <p:cNvPr id="530" name="Google Shape;530;p26"/>
          <p:cNvSpPr txBox="1">
            <a:spLocks noGrp="1"/>
          </p:cNvSpPr>
          <p:nvPr>
            <p:ph type="body" idx="1"/>
          </p:nvPr>
        </p:nvSpPr>
        <p:spPr>
          <a:xfrm>
            <a:off x="69778" y="788504"/>
            <a:ext cx="12079358" cy="6079019"/>
          </a:xfrm>
          <a:prstGeom prst="rect">
            <a:avLst/>
          </a:prstGeom>
          <a:noFill/>
          <a:ln>
            <a:noFill/>
          </a:ln>
        </p:spPr>
        <p:txBody>
          <a:bodyPr spcFirstLastPara="1" wrap="square" lIns="91425" tIns="45700" rIns="91425" bIns="45700" anchor="t" anchorCtr="0">
            <a:normAutofit fontScale="47500" lnSpcReduction="20000"/>
          </a:bodyPr>
          <a:lstStyle/>
          <a:p>
            <a:pPr marL="228600" lvl="0" indent="-228600" algn="l" rtl="0">
              <a:lnSpc>
                <a:spcPct val="120000"/>
              </a:lnSpc>
              <a:spcBef>
                <a:spcPts val="0"/>
              </a:spcBef>
              <a:spcAft>
                <a:spcPts val="0"/>
              </a:spcAft>
              <a:buClr>
                <a:schemeClr val="dk1"/>
              </a:buClr>
              <a:buSzPct val="100000"/>
              <a:buChar char="•"/>
            </a:pPr>
            <a:r>
              <a:rPr lang="en-US" sz="3400" u="sng" dirty="0">
                <a:solidFill>
                  <a:schemeClr val="hlink"/>
                </a:solidFill>
                <a:hlinkClick r:id="rId3"/>
              </a:rPr>
              <a:t>Naturally Resilient Communities</a:t>
            </a:r>
            <a:endParaRPr sz="3400" dirty="0"/>
          </a:p>
          <a:p>
            <a:pPr marL="685800" lvl="1" indent="-228662" algn="l" rtl="0">
              <a:lnSpc>
                <a:spcPct val="120000"/>
              </a:lnSpc>
              <a:spcBef>
                <a:spcPts val="500"/>
              </a:spcBef>
              <a:spcAft>
                <a:spcPts val="0"/>
              </a:spcAft>
              <a:buClr>
                <a:schemeClr val="dk1"/>
              </a:buClr>
              <a:buSzPct val="100000"/>
              <a:buChar char="•"/>
            </a:pPr>
            <a:r>
              <a:rPr lang="en-US" sz="2500" dirty="0"/>
              <a:t>Includes case studies and funding information for nature-based solutions to flooding</a:t>
            </a:r>
            <a:endParaRPr dirty="0"/>
          </a:p>
          <a:p>
            <a:pPr marL="228600" lvl="0" indent="-228600" algn="l" rtl="0">
              <a:lnSpc>
                <a:spcPct val="120000"/>
              </a:lnSpc>
              <a:spcBef>
                <a:spcPts val="1000"/>
              </a:spcBef>
              <a:spcAft>
                <a:spcPts val="0"/>
              </a:spcAft>
              <a:buClr>
                <a:schemeClr val="dk1"/>
              </a:buClr>
              <a:buSzPct val="100000"/>
              <a:buChar char="•"/>
            </a:pPr>
            <a:r>
              <a:rPr lang="en-US" sz="3400" dirty="0"/>
              <a:t>University of Maryland’s </a:t>
            </a:r>
            <a:r>
              <a:rPr lang="en-US" sz="3400" u="sng" dirty="0">
                <a:solidFill>
                  <a:schemeClr val="hlink"/>
                </a:solidFill>
                <a:hlinkClick r:id="rId4"/>
              </a:rPr>
              <a:t>Municipal Online Stormwater Training Center (MOST)</a:t>
            </a:r>
            <a:endParaRPr sz="3400" dirty="0"/>
          </a:p>
          <a:p>
            <a:pPr marL="685800" lvl="1" indent="-228600" algn="l" rtl="0">
              <a:lnSpc>
                <a:spcPct val="120000"/>
              </a:lnSpc>
              <a:spcBef>
                <a:spcPts val="500"/>
              </a:spcBef>
              <a:spcAft>
                <a:spcPts val="0"/>
              </a:spcAft>
              <a:buClr>
                <a:schemeClr val="dk1"/>
              </a:buClr>
              <a:buSzPct val="100000"/>
              <a:buChar char="•"/>
            </a:pPr>
            <a:r>
              <a:rPr lang="en-US" sz="2600" dirty="0"/>
              <a:t>Online courses ranging from financing to construction and a library of resources, including case studies</a:t>
            </a:r>
            <a:endParaRPr dirty="0"/>
          </a:p>
          <a:p>
            <a:pPr marL="228600" lvl="0" indent="-228600" algn="l" rtl="0">
              <a:lnSpc>
                <a:spcPct val="120000"/>
              </a:lnSpc>
              <a:spcBef>
                <a:spcPts val="1000"/>
              </a:spcBef>
              <a:spcAft>
                <a:spcPts val="0"/>
              </a:spcAft>
              <a:buClr>
                <a:schemeClr val="dk1"/>
              </a:buClr>
              <a:buSzPct val="100000"/>
              <a:buChar char="•"/>
            </a:pPr>
            <a:r>
              <a:rPr lang="en-US" sz="3400" u="sng" dirty="0">
                <a:solidFill>
                  <a:schemeClr val="hlink"/>
                </a:solidFill>
                <a:hlinkClick r:id="rId5"/>
              </a:rPr>
              <a:t>First Street Foundation</a:t>
            </a:r>
            <a:endParaRPr sz="3400" dirty="0"/>
          </a:p>
          <a:p>
            <a:pPr marL="685800" lvl="1" indent="-228600" algn="l" rtl="0">
              <a:lnSpc>
                <a:spcPct val="120000"/>
              </a:lnSpc>
              <a:spcBef>
                <a:spcPts val="500"/>
              </a:spcBef>
              <a:spcAft>
                <a:spcPts val="0"/>
              </a:spcAft>
              <a:buClr>
                <a:schemeClr val="dk1"/>
              </a:buClr>
              <a:buSzPct val="100000"/>
              <a:buChar char="•"/>
            </a:pPr>
            <a:r>
              <a:rPr lang="en-US" sz="2600" dirty="0"/>
              <a:t>Information and research on flooding, plus search for flood risk in your community with Flood Factor</a:t>
            </a:r>
            <a:endParaRPr dirty="0"/>
          </a:p>
          <a:p>
            <a:pPr marL="228600" lvl="0" indent="-228600" algn="l" rtl="0">
              <a:lnSpc>
                <a:spcPct val="120000"/>
              </a:lnSpc>
              <a:spcBef>
                <a:spcPts val="1000"/>
              </a:spcBef>
              <a:spcAft>
                <a:spcPts val="0"/>
              </a:spcAft>
              <a:buClr>
                <a:schemeClr val="dk1"/>
              </a:buClr>
              <a:buSzPct val="100000"/>
              <a:buChar char="•"/>
            </a:pPr>
            <a:r>
              <a:rPr lang="en-US" sz="3400" u="sng" dirty="0">
                <a:solidFill>
                  <a:schemeClr val="hlink"/>
                </a:solidFill>
                <a:hlinkClick r:id="rId6"/>
              </a:rPr>
              <a:t>Wetlands Watch</a:t>
            </a:r>
            <a:endParaRPr sz="3400" dirty="0"/>
          </a:p>
          <a:p>
            <a:pPr marL="685800" lvl="1" indent="-228600" algn="l" rtl="0">
              <a:lnSpc>
                <a:spcPct val="120000"/>
              </a:lnSpc>
              <a:spcBef>
                <a:spcPts val="500"/>
              </a:spcBef>
              <a:spcAft>
                <a:spcPts val="0"/>
              </a:spcAft>
              <a:buClr>
                <a:schemeClr val="dk1"/>
              </a:buClr>
              <a:buSzPct val="100000"/>
              <a:buChar char="•"/>
            </a:pPr>
            <a:r>
              <a:rPr lang="en-US" sz="2600" dirty="0"/>
              <a:t>Resources on sea level rise, floodplain management, conservation landscaping, and citizen action</a:t>
            </a:r>
            <a:endParaRPr sz="2600" u="sng" dirty="0">
              <a:solidFill>
                <a:schemeClr val="hlink"/>
              </a:solidFill>
              <a:hlinkClick r:id="rId7"/>
            </a:endParaRPr>
          </a:p>
          <a:p>
            <a:pPr marL="228600" lvl="0" indent="-228600" algn="l" rtl="0">
              <a:lnSpc>
                <a:spcPct val="120000"/>
              </a:lnSpc>
              <a:spcBef>
                <a:spcPts val="1000"/>
              </a:spcBef>
              <a:spcAft>
                <a:spcPts val="0"/>
              </a:spcAft>
              <a:buClr>
                <a:schemeClr val="dk1"/>
              </a:buClr>
              <a:buSzPct val="100000"/>
              <a:buChar char="•"/>
            </a:pPr>
            <a:r>
              <a:rPr lang="en-US" sz="3400" dirty="0">
                <a:latin typeface="Century Gothic"/>
                <a:ea typeface="Century Gothic"/>
                <a:cs typeface="Century Gothic"/>
                <a:sym typeface="Century Gothic"/>
              </a:rPr>
              <a:t>EPA’s </a:t>
            </a:r>
            <a:r>
              <a:rPr lang="en-US" sz="3400" u="sng" dirty="0">
                <a:solidFill>
                  <a:schemeClr val="hlink"/>
                </a:solidFill>
                <a:latin typeface="Century Gothic"/>
                <a:ea typeface="Century Gothic"/>
                <a:cs typeface="Century Gothic"/>
                <a:sym typeface="Century Gothic"/>
                <a:hlinkClick r:id="rId8"/>
              </a:rPr>
              <a:t>Green Infrastructure Portal </a:t>
            </a:r>
            <a:r>
              <a:rPr lang="en-US" sz="3400" dirty="0">
                <a:latin typeface="Century Gothic"/>
                <a:ea typeface="Century Gothic"/>
                <a:cs typeface="Century Gothic"/>
                <a:sym typeface="Century Gothic"/>
              </a:rPr>
              <a:t>and </a:t>
            </a:r>
            <a:r>
              <a:rPr lang="en-US" sz="3400" u="sng" dirty="0">
                <a:solidFill>
                  <a:schemeClr val="hlink"/>
                </a:solidFill>
                <a:latin typeface="Century Gothic"/>
                <a:ea typeface="Century Gothic"/>
                <a:cs typeface="Century Gothic"/>
                <a:sym typeface="Century Gothic"/>
                <a:hlinkClick r:id="rId7"/>
              </a:rPr>
              <a:t>Green Infrastructure Opportunities that Arise During Municipal Operations</a:t>
            </a:r>
            <a:endParaRPr sz="3400" dirty="0">
              <a:latin typeface="Century Gothic"/>
              <a:ea typeface="Century Gothic"/>
              <a:cs typeface="Century Gothic"/>
              <a:sym typeface="Century Gothic"/>
            </a:endParaRPr>
          </a:p>
          <a:p>
            <a:pPr marL="685800" lvl="1" indent="-228600" algn="l" rtl="0">
              <a:lnSpc>
                <a:spcPct val="120000"/>
              </a:lnSpc>
              <a:spcBef>
                <a:spcPts val="500"/>
              </a:spcBef>
              <a:spcAft>
                <a:spcPts val="0"/>
              </a:spcAft>
              <a:buClr>
                <a:schemeClr val="dk1"/>
              </a:buClr>
              <a:buSzPct val="100000"/>
              <a:buChar char="•"/>
            </a:pPr>
            <a:r>
              <a:rPr lang="en-US" sz="2600" dirty="0"/>
              <a:t>Build, learn, and partnership resources, including a summary of the costs, benefits, planning steps, and options for green infrastructure projects</a:t>
            </a:r>
            <a:endParaRPr dirty="0"/>
          </a:p>
          <a:p>
            <a:pPr marL="228600" lvl="0" indent="-228600" algn="l" rtl="0">
              <a:lnSpc>
                <a:spcPct val="120000"/>
              </a:lnSpc>
              <a:spcBef>
                <a:spcPts val="1000"/>
              </a:spcBef>
              <a:spcAft>
                <a:spcPts val="0"/>
              </a:spcAft>
              <a:buClr>
                <a:schemeClr val="dk1"/>
              </a:buClr>
              <a:buSzPct val="100000"/>
              <a:buChar char="•"/>
            </a:pPr>
            <a:r>
              <a:rPr lang="en-US" sz="3400" u="sng" dirty="0">
                <a:solidFill>
                  <a:schemeClr val="hlink"/>
                </a:solidFill>
                <a:hlinkClick r:id="rId9"/>
              </a:rPr>
              <a:t>Chesapeake Bay Program Stormwater Runoff</a:t>
            </a:r>
            <a:endParaRPr sz="3400" dirty="0"/>
          </a:p>
          <a:p>
            <a:pPr marL="685800" lvl="1" indent="-228600" algn="l" rtl="0">
              <a:lnSpc>
                <a:spcPct val="120000"/>
              </a:lnSpc>
              <a:spcBef>
                <a:spcPts val="500"/>
              </a:spcBef>
              <a:spcAft>
                <a:spcPts val="0"/>
              </a:spcAft>
              <a:buClr>
                <a:schemeClr val="dk1"/>
              </a:buClr>
              <a:buSzPct val="100000"/>
              <a:buChar char="•"/>
            </a:pPr>
            <a:r>
              <a:rPr lang="en-US" sz="2600" dirty="0"/>
              <a:t>Primer on stormwater runoff and the Chesapeake Bay, including short 1:30 minute video</a:t>
            </a:r>
            <a:endParaRPr dirty="0"/>
          </a:p>
          <a:p>
            <a:pPr marL="228600" lvl="0" indent="-228600" algn="l" rtl="0">
              <a:lnSpc>
                <a:spcPct val="120000"/>
              </a:lnSpc>
              <a:spcBef>
                <a:spcPts val="1000"/>
              </a:spcBef>
              <a:spcAft>
                <a:spcPts val="0"/>
              </a:spcAft>
              <a:buClr>
                <a:schemeClr val="dk1"/>
              </a:buClr>
              <a:buSzPct val="100000"/>
              <a:buChar char="•"/>
            </a:pPr>
            <a:r>
              <a:rPr lang="en-US" sz="3400" dirty="0"/>
              <a:t>Chesapeake Stormwater Network’s </a:t>
            </a:r>
            <a:r>
              <a:rPr lang="en-US" sz="3400" u="sng" dirty="0">
                <a:solidFill>
                  <a:schemeClr val="hlink"/>
                </a:solidFill>
                <a:hlinkClick r:id="rId10"/>
              </a:rPr>
              <a:t>Why Watersheds Matter</a:t>
            </a:r>
            <a:endParaRPr sz="3400" dirty="0"/>
          </a:p>
          <a:p>
            <a:pPr marL="685800" lvl="1" indent="-228600" algn="l" rtl="0">
              <a:lnSpc>
                <a:spcPct val="120000"/>
              </a:lnSpc>
              <a:spcBef>
                <a:spcPts val="500"/>
              </a:spcBef>
              <a:spcAft>
                <a:spcPts val="0"/>
              </a:spcAft>
              <a:buClr>
                <a:schemeClr val="dk1"/>
              </a:buClr>
              <a:buSzPct val="100000"/>
              <a:buChar char="•"/>
            </a:pPr>
            <a:r>
              <a:rPr lang="en-US" sz="2600" dirty="0"/>
              <a:t>Listen to a webcast on watershed importance through Adobe Connect</a:t>
            </a:r>
            <a:endParaRPr dirty="0"/>
          </a:p>
          <a:p>
            <a:pPr marL="228600" lvl="0" indent="-228600" algn="l" rtl="0">
              <a:lnSpc>
                <a:spcPct val="120000"/>
              </a:lnSpc>
              <a:spcBef>
                <a:spcPts val="1000"/>
              </a:spcBef>
              <a:spcAft>
                <a:spcPts val="0"/>
              </a:spcAft>
              <a:buClr>
                <a:schemeClr val="dk1"/>
              </a:buClr>
              <a:buSzPct val="100000"/>
              <a:buChar char="•"/>
            </a:pPr>
            <a:r>
              <a:rPr lang="en-US" sz="3400" u="sng" dirty="0">
                <a:solidFill>
                  <a:schemeClr val="hlink"/>
                </a:solidFill>
                <a:hlinkClick r:id="rId11"/>
              </a:rPr>
              <a:t>Chesapeake Bay Program Toxic Contaminants Workgroup</a:t>
            </a:r>
            <a:endParaRPr sz="3400" dirty="0"/>
          </a:p>
          <a:p>
            <a:pPr marL="685800" lvl="1" indent="-228600" algn="l" rtl="0">
              <a:lnSpc>
                <a:spcPct val="120000"/>
              </a:lnSpc>
              <a:spcBef>
                <a:spcPts val="500"/>
              </a:spcBef>
              <a:spcAft>
                <a:spcPts val="0"/>
              </a:spcAft>
              <a:buClr>
                <a:schemeClr val="dk1"/>
              </a:buClr>
              <a:buSzPct val="100000"/>
              <a:buChar char="•"/>
            </a:pPr>
            <a:r>
              <a:rPr lang="en-US" sz="2600" dirty="0"/>
              <a:t>Latest information and products on toxic contaminant issues, including multi-lingual fish consumption communication products</a:t>
            </a:r>
            <a:endParaRPr dirty="0"/>
          </a:p>
          <a:p>
            <a:pPr marL="228600" lvl="0" indent="-228600" algn="l" rtl="0">
              <a:lnSpc>
                <a:spcPct val="120000"/>
              </a:lnSpc>
              <a:spcBef>
                <a:spcPts val="1000"/>
              </a:spcBef>
              <a:spcAft>
                <a:spcPts val="0"/>
              </a:spcAft>
              <a:buClr>
                <a:schemeClr val="dk1"/>
              </a:buClr>
              <a:buSzPct val="100000"/>
              <a:buChar char="•"/>
            </a:pPr>
            <a:r>
              <a:rPr lang="en-US" sz="3400" dirty="0"/>
              <a:t>Chesapeake Bay Program’s </a:t>
            </a:r>
            <a:r>
              <a:rPr lang="en-US" sz="3400" u="sng" dirty="0">
                <a:solidFill>
                  <a:schemeClr val="hlink"/>
                </a:solidFill>
                <a:hlinkClick r:id="rId12"/>
              </a:rPr>
              <a:t>Planting Your Own Rain Garden</a:t>
            </a:r>
            <a:endParaRPr sz="3400" dirty="0"/>
          </a:p>
          <a:p>
            <a:pPr marL="685800" lvl="1" indent="-228662" algn="l" rtl="0">
              <a:lnSpc>
                <a:spcPct val="120000"/>
              </a:lnSpc>
              <a:spcBef>
                <a:spcPts val="500"/>
              </a:spcBef>
              <a:spcAft>
                <a:spcPts val="0"/>
              </a:spcAft>
              <a:buClr>
                <a:schemeClr val="dk1"/>
              </a:buClr>
              <a:buSzPct val="100000"/>
              <a:buChar char="•"/>
            </a:pPr>
            <a:r>
              <a:rPr lang="en-US" sz="2500" dirty="0"/>
              <a:t>Learn and share this one-pager about rain gardens – what they are, what they do, and how to get started</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27"/>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7" name="Google Shape;537;p27"/>
          <p:cNvSpPr txBox="1">
            <a:spLocks noGrp="1"/>
          </p:cNvSpPr>
          <p:nvPr>
            <p:ph type="title"/>
          </p:nvPr>
        </p:nvSpPr>
        <p:spPr>
          <a:xfrm>
            <a:off x="266402" y="-11068"/>
            <a:ext cx="476970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Glossary</a:t>
            </a:r>
            <a:endParaRPr/>
          </a:p>
        </p:txBody>
      </p:sp>
      <p:sp>
        <p:nvSpPr>
          <p:cNvPr id="538" name="Google Shape;538;p27"/>
          <p:cNvSpPr txBox="1">
            <a:spLocks noGrp="1"/>
          </p:cNvSpPr>
          <p:nvPr>
            <p:ph type="body" idx="1"/>
          </p:nvPr>
        </p:nvSpPr>
        <p:spPr>
          <a:xfrm>
            <a:off x="112643" y="794442"/>
            <a:ext cx="5655979" cy="6063558"/>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accent1"/>
              </a:buClr>
              <a:buSzPts val="1800"/>
              <a:buChar char="•"/>
            </a:pPr>
            <a:r>
              <a:rPr lang="en-US" sz="1800" u="sng">
                <a:solidFill>
                  <a:schemeClr val="accent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Stormwater Runoff</a:t>
            </a:r>
            <a:endParaRPr sz="180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None/>
            </a:pPr>
            <a:r>
              <a:rPr lang="en-US" sz="1600">
                <a:latin typeface="Century Gothic"/>
                <a:ea typeface="Century Gothic"/>
                <a:cs typeface="Century Gothic"/>
                <a:sym typeface="Century Gothic"/>
              </a:rPr>
              <a:t>Precipitation that does not evaporate or soak into the ground but instead runs across the land and into the nearest waterway</a:t>
            </a:r>
            <a:endParaRPr/>
          </a:p>
          <a:p>
            <a:pPr marL="228600" lvl="0" indent="-228600" algn="l" rtl="0">
              <a:lnSpc>
                <a:spcPct val="120000"/>
              </a:lnSpc>
              <a:spcBef>
                <a:spcPts val="1000"/>
              </a:spcBef>
              <a:spcAft>
                <a:spcPts val="0"/>
              </a:spcAft>
              <a:buClr>
                <a:schemeClr val="accent1"/>
              </a:buClr>
              <a:buSzPts val="1800"/>
              <a:buChar char="•"/>
            </a:pPr>
            <a:r>
              <a:rPr lang="en-US" sz="1800" u="sng">
                <a:solidFill>
                  <a:schemeClr val="accent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Impervious Surfaces</a:t>
            </a:r>
            <a:endParaRPr sz="180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None/>
            </a:pPr>
            <a:r>
              <a:rPr lang="en-US" sz="1600">
                <a:latin typeface="Century Gothic"/>
                <a:ea typeface="Century Gothic"/>
                <a:cs typeface="Century Gothic"/>
                <a:sym typeface="Century Gothic"/>
              </a:rPr>
              <a:t>Paved or hardened surfaces that do not allow water to pass through (e.g., roads, rooftops, sidewalks, pools, patios, and parking lots)</a:t>
            </a:r>
            <a:endParaRPr/>
          </a:p>
          <a:p>
            <a:pPr marL="228600" lvl="0" indent="-228600" algn="l" rtl="0">
              <a:lnSpc>
                <a:spcPct val="120000"/>
              </a:lnSpc>
              <a:spcBef>
                <a:spcPts val="1000"/>
              </a:spcBef>
              <a:spcAft>
                <a:spcPts val="0"/>
              </a:spcAft>
              <a:buClr>
                <a:schemeClr val="accent1"/>
              </a:buClr>
              <a:buSzPts val="1800"/>
              <a:buChar char="•"/>
            </a:pPr>
            <a:r>
              <a:rPr lang="en-US" sz="1800" u="sng">
                <a:solidFill>
                  <a:schemeClr val="accent1"/>
                </a:solidFill>
                <a:hlinkClick r:id="rId4">
                  <a:extLst>
                    <a:ext uri="{A12FA001-AC4F-418D-AE19-62706E023703}">
                      <ahyp:hlinkClr xmlns:ahyp="http://schemas.microsoft.com/office/drawing/2018/hyperlinkcolor" val="tx"/>
                    </a:ext>
                  </a:extLst>
                </a:hlinkClick>
              </a:rPr>
              <a:t>MS4: Municipal Separate Storm Sewer System</a:t>
            </a:r>
            <a:endParaRPr sz="1800">
              <a:solidFill>
                <a:schemeClr val="accent1"/>
              </a:solidFill>
            </a:endParaRPr>
          </a:p>
          <a:p>
            <a:pPr marL="457200" lvl="1" indent="0" algn="l" rtl="0">
              <a:lnSpc>
                <a:spcPct val="120000"/>
              </a:lnSpc>
              <a:spcBef>
                <a:spcPts val="500"/>
              </a:spcBef>
              <a:spcAft>
                <a:spcPts val="0"/>
              </a:spcAft>
              <a:buClr>
                <a:schemeClr val="dk1"/>
              </a:buClr>
              <a:buSzPts val="1600"/>
              <a:buNone/>
            </a:pPr>
            <a:r>
              <a:rPr lang="en-US" sz="1600"/>
              <a:t>A collection of structures designed to gather stormwater and discharge it into local streams and rivers</a:t>
            </a:r>
            <a:endParaRPr sz="1800"/>
          </a:p>
          <a:p>
            <a:pPr marL="228600" lvl="0" indent="-228600" algn="l" rtl="0">
              <a:lnSpc>
                <a:spcPct val="120000"/>
              </a:lnSpc>
              <a:spcBef>
                <a:spcPts val="1000"/>
              </a:spcBef>
              <a:spcAft>
                <a:spcPts val="0"/>
              </a:spcAft>
              <a:buClr>
                <a:schemeClr val="accent1"/>
              </a:buClr>
              <a:buSzPts val="1800"/>
              <a:buChar char="•"/>
            </a:pPr>
            <a:r>
              <a:rPr lang="en-US" sz="1800" u="sng">
                <a:solidFill>
                  <a:schemeClr val="accent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Microplastics</a:t>
            </a:r>
            <a:endParaRPr sz="180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None/>
            </a:pPr>
            <a:r>
              <a:rPr lang="en-US" sz="1600"/>
              <a:t>The tiny (&lt;5 mm) fragments, fibers, and microbeads that come from larger plastic litter breaking apart and persist in the environment for an extremely long time</a:t>
            </a:r>
            <a:endParaRPr sz="1600">
              <a:latin typeface="Century Gothic"/>
              <a:ea typeface="Century Gothic"/>
              <a:cs typeface="Century Gothic"/>
              <a:sym typeface="Century Gothic"/>
            </a:endParaRPr>
          </a:p>
          <a:p>
            <a:pPr marL="228600" lvl="0" indent="-101600" algn="l" rtl="0">
              <a:lnSpc>
                <a:spcPct val="120000"/>
              </a:lnSpc>
              <a:spcBef>
                <a:spcPts val="1000"/>
              </a:spcBef>
              <a:spcAft>
                <a:spcPts val="0"/>
              </a:spcAft>
              <a:buClr>
                <a:schemeClr val="dk1"/>
              </a:buClr>
              <a:buSzPts val="2000"/>
              <a:buNone/>
            </a:pPr>
            <a:endParaRPr sz="2000"/>
          </a:p>
        </p:txBody>
      </p:sp>
      <p:sp>
        <p:nvSpPr>
          <p:cNvPr id="539" name="Google Shape;539;p27"/>
          <p:cNvSpPr txBox="1"/>
          <p:nvPr/>
        </p:nvSpPr>
        <p:spPr>
          <a:xfrm>
            <a:off x="6299201" y="850143"/>
            <a:ext cx="5859179" cy="528484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20000"/>
              </a:lnSpc>
              <a:spcBef>
                <a:spcPts val="0"/>
              </a:spcBef>
              <a:spcAft>
                <a:spcPts val="0"/>
              </a:spcAft>
              <a:buClr>
                <a:srgbClr val="6B8B91"/>
              </a:buClr>
              <a:buSzPts val="1800"/>
              <a:buFont typeface="Arial"/>
              <a:buChar char="•"/>
            </a:pPr>
            <a:r>
              <a:rPr lang="en-US" sz="1800" b="0" i="0" u="sng" strike="noStrike" cap="none">
                <a:solidFill>
                  <a:srgbClr val="6B8B9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Toxic Contaminants</a:t>
            </a:r>
            <a:endParaRPr sz="1800" b="0" i="0" u="none" strike="noStrike" cap="none">
              <a:solidFill>
                <a:srgbClr val="6B8B9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000000"/>
              </a:buClr>
              <a:buSzPts val="1600"/>
              <a:buFont typeface="Arial"/>
              <a:buNone/>
            </a:pPr>
            <a:r>
              <a:rPr lang="en-US" sz="1600" b="0" i="0" u="none" strike="noStrike" cap="none">
                <a:solidFill>
                  <a:srgbClr val="262626"/>
                </a:solidFill>
                <a:latin typeface="Century Gothic"/>
                <a:ea typeface="Century Gothic"/>
                <a:cs typeface="Century Gothic"/>
                <a:sym typeface="Century Gothic"/>
              </a:rPr>
              <a:t>Pesticides, pharmaceuticals, metals and more that can harm human and wildlife health. An example is mercury, which is toxic to nervous, digestive, and immune systems as well as lungs, kidneys, skin &amp; eyes</a:t>
            </a:r>
            <a:endParaRPr sz="1400" b="0" i="0" u="none" strike="noStrike" cap="none">
              <a:solidFill>
                <a:srgbClr val="000000"/>
              </a:solidFill>
              <a:latin typeface="Arial"/>
              <a:ea typeface="Arial"/>
              <a:cs typeface="Arial"/>
              <a:sym typeface="Arial"/>
            </a:endParaRPr>
          </a:p>
          <a:p>
            <a:pPr marL="285750" marR="0" lvl="0" indent="-285750" algn="l" rtl="0">
              <a:lnSpc>
                <a:spcPct val="120000"/>
              </a:lnSpc>
              <a:spcBef>
                <a:spcPts val="1000"/>
              </a:spcBef>
              <a:spcAft>
                <a:spcPts val="0"/>
              </a:spcAft>
              <a:buClr>
                <a:srgbClr val="6B8B91"/>
              </a:buClr>
              <a:buSzPts val="1800"/>
              <a:buFont typeface="Arial"/>
              <a:buChar char="•"/>
            </a:pPr>
            <a:r>
              <a:rPr lang="en-US" sz="1800" b="0" i="0" u="sng" strike="noStrike" cap="none">
                <a:solidFill>
                  <a:srgbClr val="6B8B9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Algae</a:t>
            </a:r>
            <a:endParaRPr sz="1800" b="0" i="0" u="none" strike="noStrike" cap="none">
              <a:solidFill>
                <a:srgbClr val="6B8B9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000000"/>
              </a:buClr>
              <a:buSzPts val="1600"/>
              <a:buFont typeface="Arial"/>
              <a:buNone/>
            </a:pPr>
            <a:r>
              <a:rPr lang="en-US" sz="1600" b="0" i="0" u="none" strike="noStrike" cap="none">
                <a:solidFill>
                  <a:srgbClr val="262626"/>
                </a:solidFill>
                <a:latin typeface="Century Gothic"/>
                <a:ea typeface="Century Gothic"/>
                <a:cs typeface="Century Gothic"/>
                <a:sym typeface="Century Gothic"/>
              </a:rPr>
              <a:t>Simple aquatic plants that can be single-celled or grow in clumps or slimy mats</a:t>
            </a:r>
            <a:endParaRPr sz="1400" b="0" i="0" u="none" strike="noStrike" cap="none">
              <a:solidFill>
                <a:srgbClr val="000000"/>
              </a:solidFill>
              <a:latin typeface="Arial"/>
              <a:ea typeface="Arial"/>
              <a:cs typeface="Arial"/>
              <a:sym typeface="Arial"/>
            </a:endParaRPr>
          </a:p>
          <a:p>
            <a:pPr marL="285750" marR="0" lvl="0" indent="-285750" algn="l" rtl="0">
              <a:lnSpc>
                <a:spcPct val="120000"/>
              </a:lnSpc>
              <a:spcBef>
                <a:spcPts val="1000"/>
              </a:spcBef>
              <a:spcAft>
                <a:spcPts val="0"/>
              </a:spcAft>
              <a:buClr>
                <a:srgbClr val="6B8B91"/>
              </a:buClr>
              <a:buSzPts val="1800"/>
              <a:buFont typeface="Arial"/>
              <a:buChar char="•"/>
            </a:pPr>
            <a:r>
              <a:rPr lang="en-US" sz="1800" b="0" i="0" u="sng" strike="noStrike" cap="none">
                <a:solidFill>
                  <a:srgbClr val="6B8B9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Green Infrastructure</a:t>
            </a:r>
            <a:endParaRPr sz="1800" b="0" i="0" u="none" strike="noStrike" cap="none">
              <a:solidFill>
                <a:srgbClr val="6B8B9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000000"/>
              </a:buClr>
              <a:buSzPts val="1600"/>
              <a:buFont typeface="Arial"/>
              <a:buNone/>
            </a:pPr>
            <a:r>
              <a:rPr lang="en-US" sz="1600" b="0" i="0" u="none" strike="noStrike" cap="none">
                <a:solidFill>
                  <a:srgbClr val="262626"/>
                </a:solidFill>
                <a:latin typeface="Century Gothic"/>
                <a:ea typeface="Century Gothic"/>
                <a:cs typeface="Century Gothic"/>
                <a:sym typeface="Century Gothic"/>
              </a:rPr>
              <a:t>Nature-based solutions that use soil and vegetation to help slow the flow of runoff and manage rainwater where it falls</a:t>
            </a:r>
            <a:endParaRPr sz="1400" b="0" i="0" u="none" strike="noStrike" cap="none">
              <a:solidFill>
                <a:srgbClr val="000000"/>
              </a:solidFill>
              <a:latin typeface="Arial"/>
              <a:ea typeface="Arial"/>
              <a:cs typeface="Arial"/>
              <a:sym typeface="Arial"/>
            </a:endParaRPr>
          </a:p>
          <a:p>
            <a:pPr marL="285750" marR="0" lvl="0" indent="-285750" algn="l" rtl="0">
              <a:lnSpc>
                <a:spcPct val="120000"/>
              </a:lnSpc>
              <a:spcBef>
                <a:spcPts val="1000"/>
              </a:spcBef>
              <a:spcAft>
                <a:spcPts val="0"/>
              </a:spcAft>
              <a:buClr>
                <a:srgbClr val="6B8B91"/>
              </a:buClr>
              <a:buSzPts val="1800"/>
              <a:buFont typeface="Arial"/>
              <a:buChar char="•"/>
            </a:pPr>
            <a:r>
              <a:rPr lang="en-US" sz="1800" b="0" i="0" u="sng" strike="noStrike" cap="none">
                <a:solidFill>
                  <a:srgbClr val="6B8B91"/>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Sunny Day Flooding</a:t>
            </a:r>
            <a:endParaRPr sz="1800" b="0" i="0" u="none" strike="noStrike" cap="none">
              <a:solidFill>
                <a:srgbClr val="6B8B9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000000"/>
              </a:buClr>
              <a:buSzPts val="1600"/>
              <a:buFont typeface="Arial"/>
              <a:buNone/>
            </a:pPr>
            <a:r>
              <a:rPr lang="en-US" sz="1600" b="0" i="0" u="none" strike="noStrike" cap="none">
                <a:solidFill>
                  <a:srgbClr val="262626"/>
                </a:solidFill>
                <a:latin typeface="Century Gothic"/>
                <a:ea typeface="Century Gothic"/>
                <a:cs typeface="Century Gothic"/>
                <a:sym typeface="Century Gothic"/>
              </a:rPr>
              <a:t>Flooding associated with high tide, rather than rainfall, that is temporary with localized impacts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 descr="A picture containing tree, outdoor, plant&#10;&#10;Description automatically generated"/>
          <p:cNvPicPr preferRelativeResize="0"/>
          <p:nvPr/>
        </p:nvPicPr>
        <p:blipFill rotWithShape="1">
          <a:blip r:embed="rId3">
            <a:alphaModFix/>
          </a:blip>
          <a:srcRect l="39319"/>
          <a:stretch/>
        </p:blipFill>
        <p:spPr>
          <a:xfrm>
            <a:off x="5943600" y="0"/>
            <a:ext cx="6248400" cy="6858000"/>
          </a:xfrm>
          <a:prstGeom prst="rect">
            <a:avLst/>
          </a:prstGeom>
          <a:noFill/>
          <a:ln>
            <a:noFill/>
          </a:ln>
        </p:spPr>
      </p:pic>
      <p:sp>
        <p:nvSpPr>
          <p:cNvPr id="101" name="Google Shape;101;p2"/>
          <p:cNvSpPr/>
          <p:nvPr/>
        </p:nvSpPr>
        <p:spPr>
          <a:xfrm>
            <a:off x="0" y="178022"/>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2"/>
          <p:cNvSpPr txBox="1">
            <a:spLocks noGrp="1"/>
          </p:cNvSpPr>
          <p:nvPr>
            <p:ph type="title"/>
          </p:nvPr>
        </p:nvSpPr>
        <p:spPr>
          <a:xfrm>
            <a:off x="135924" y="18192"/>
            <a:ext cx="4664676" cy="8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Table of Contents</a:t>
            </a:r>
            <a:endParaRPr/>
          </a:p>
        </p:txBody>
      </p:sp>
      <p:sp>
        <p:nvSpPr>
          <p:cNvPr id="103" name="Google Shape;103;p2"/>
          <p:cNvSpPr/>
          <p:nvPr/>
        </p:nvSpPr>
        <p:spPr>
          <a:xfrm>
            <a:off x="4199257" y="1"/>
            <a:ext cx="4171876" cy="6877202"/>
          </a:xfrm>
          <a:custGeom>
            <a:avLst/>
            <a:gdLst/>
            <a:ahLst/>
            <a:cxnLst/>
            <a:rect l="l" t="t" r="r" b="b"/>
            <a:pathLst>
              <a:path w="16388" h="10014" extrusionOk="0">
                <a:moveTo>
                  <a:pt x="6463" y="0"/>
                </a:moveTo>
                <a:lnTo>
                  <a:pt x="16388" y="0"/>
                </a:lnTo>
                <a:cubicBezTo>
                  <a:pt x="15467" y="0"/>
                  <a:pt x="7494" y="466"/>
                  <a:pt x="7620" y="4876"/>
                </a:cubicBezTo>
                <a:cubicBezTo>
                  <a:pt x="7746" y="9286"/>
                  <a:pt x="15467" y="10000"/>
                  <a:pt x="16388" y="10000"/>
                </a:cubicBezTo>
                <a:lnTo>
                  <a:pt x="6870" y="10014"/>
                </a:lnTo>
                <a:cubicBezTo>
                  <a:pt x="5949" y="10014"/>
                  <a:pt x="69" y="6834"/>
                  <a:pt x="1" y="5165"/>
                </a:cubicBezTo>
                <a:cubicBezTo>
                  <a:pt x="-67" y="3496"/>
                  <a:pt x="5542" y="0"/>
                  <a:pt x="646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2"/>
          <p:cNvSpPr txBox="1">
            <a:spLocks noGrp="1"/>
          </p:cNvSpPr>
          <p:nvPr>
            <p:ph type="body" idx="1"/>
          </p:nvPr>
        </p:nvSpPr>
        <p:spPr>
          <a:xfrm>
            <a:off x="1325246" y="1254695"/>
            <a:ext cx="10028554" cy="413452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 action="ppaction://hlinkshowjump?jump=nextslide">
                  <a:extLst>
                    <a:ext uri="{A12FA001-AC4F-418D-AE19-62706E023703}">
                      <ahyp:hlinkClr xmlns:ahyp="http://schemas.microsoft.com/office/drawing/2018/hyperlinkcolor" val="tx"/>
                    </a:ext>
                  </a:extLst>
                </a:hlinkClick>
              </a:rPr>
              <a:t>Purpose</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4" action="ppaction://hlinksldjump">
                  <a:extLst>
                    <a:ext uri="{A12FA001-AC4F-418D-AE19-62706E023703}">
                      <ahyp:hlinkClr xmlns:ahyp="http://schemas.microsoft.com/office/drawing/2018/hyperlinkcolor" val="tx"/>
                    </a:ext>
                  </a:extLst>
                </a:hlinkClick>
              </a:rPr>
              <a:t>What You’ll Learn</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hlinkClick r:id="rId5" action="ppaction://hlinksldjump">
                  <a:extLst>
                    <a:ext uri="{A12FA001-AC4F-418D-AE19-62706E023703}">
                      <ahyp:hlinkClr xmlns:ahyp="http://schemas.microsoft.com/office/drawing/2018/hyperlinkcolor" val="tx"/>
                    </a:ext>
                  </a:extLst>
                </a:hlinkClick>
              </a:rPr>
              <a:t>Understanding Stormwater</a:t>
            </a:r>
            <a:endParaRPr>
              <a:solidFill>
                <a:schemeClr val="dk1"/>
              </a:solidFill>
            </a:endParaRPr>
          </a:p>
          <a:p>
            <a:pPr marL="0" lvl="0" indent="0" algn="l" rtl="0">
              <a:lnSpc>
                <a:spcPct val="120000"/>
              </a:lnSpc>
              <a:spcBef>
                <a:spcPts val="1000"/>
              </a:spcBef>
              <a:spcAft>
                <a:spcPts val="0"/>
              </a:spcAft>
              <a:buClr>
                <a:schemeClr val="dk1"/>
              </a:buClr>
              <a:buSzPct val="100000"/>
              <a:buNone/>
            </a:pPr>
            <a:r>
              <a:rPr lang="en-US" u="sng">
                <a:solidFill>
                  <a:schemeClr val="dk1"/>
                </a:solidFill>
                <a:hlinkClick r:id="rId6" action="ppaction://hlinksldjump">
                  <a:extLst>
                    <a:ext uri="{A12FA001-AC4F-418D-AE19-62706E023703}">
                      <ahyp:hlinkClr xmlns:ahyp="http://schemas.microsoft.com/office/drawing/2018/hyperlinkcolor" val="tx"/>
                    </a:ext>
                  </a:extLst>
                </a:hlinkClick>
              </a:rPr>
              <a:t>What’s At Stake?</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hlinkClick r:id="rId7" action="ppaction://hlinksldjump">
                  <a:extLst>
                    <a:ext uri="{A12FA001-AC4F-418D-AE19-62706E023703}">
                      <ahyp:hlinkClr xmlns:ahyp="http://schemas.microsoft.com/office/drawing/2018/hyperlinkcolor" val="tx"/>
                    </a:ext>
                  </a:extLst>
                </a:hlinkClick>
              </a:rPr>
              <a:t>Stormwater Resiliency</a:t>
            </a:r>
            <a:endParaRPr>
              <a:solidFill>
                <a:schemeClr val="dk1"/>
              </a:solidFill>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8" action="ppaction://hlinksldjump">
                  <a:extLst>
                    <a:ext uri="{A12FA001-AC4F-418D-AE19-62706E023703}">
                      <ahyp:hlinkClr xmlns:ahyp="http://schemas.microsoft.com/office/drawing/2018/hyperlinkcolor" val="tx"/>
                    </a:ext>
                  </a:extLst>
                </a:hlinkClick>
              </a:rPr>
              <a:t>Planning for the Future</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9" action="ppaction://hlinksldjump">
                  <a:extLst>
                    <a:ext uri="{A12FA001-AC4F-418D-AE19-62706E023703}">
                      <ahyp:hlinkClr xmlns:ahyp="http://schemas.microsoft.com/office/drawing/2018/hyperlinkcolor" val="tx"/>
                    </a:ext>
                  </a:extLst>
                </a:hlinkClick>
              </a:rPr>
              <a:t>What You Can Do</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10" action="ppaction://hlinksldjump">
                  <a:extLst>
                    <a:ext uri="{A12FA001-AC4F-418D-AE19-62706E023703}">
                      <ahyp:hlinkClr xmlns:ahyp="http://schemas.microsoft.com/office/drawing/2018/hyperlinkcolor" val="tx"/>
                    </a:ext>
                  </a:extLst>
                </a:hlinkClick>
              </a:rPr>
              <a:t>To Learn More</a:t>
            </a:r>
            <a:endParaRPr u="sng">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rPr>
              <a:t>Glossary</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endParaRPr>
              <a:solidFill>
                <a:schemeClr val="dk1"/>
              </a:solidFill>
            </a:endParaRPr>
          </a:p>
        </p:txBody>
      </p:sp>
      <p:sp>
        <p:nvSpPr>
          <p:cNvPr id="105" name="Google Shape;105;p2"/>
          <p:cNvSpPr txBox="1"/>
          <p:nvPr/>
        </p:nvSpPr>
        <p:spPr>
          <a:xfrm>
            <a:off x="987935" y="1295872"/>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1</a:t>
            </a:r>
            <a:endParaRPr sz="1400" b="0" i="0" u="none" strike="noStrike" cap="none">
              <a:solidFill>
                <a:srgbClr val="000000"/>
              </a:solidFill>
              <a:latin typeface="Arial"/>
              <a:ea typeface="Arial"/>
              <a:cs typeface="Arial"/>
              <a:sym typeface="Arial"/>
            </a:endParaRPr>
          </a:p>
        </p:txBody>
      </p:sp>
      <p:sp>
        <p:nvSpPr>
          <p:cNvPr id="106" name="Google Shape;106;p2"/>
          <p:cNvSpPr txBox="1"/>
          <p:nvPr/>
        </p:nvSpPr>
        <p:spPr>
          <a:xfrm>
            <a:off x="987935" y="1719461"/>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107" name="Google Shape;107;p2"/>
          <p:cNvSpPr txBox="1"/>
          <p:nvPr/>
        </p:nvSpPr>
        <p:spPr>
          <a:xfrm>
            <a:off x="987935" y="2172869"/>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3</a:t>
            </a:r>
            <a:endParaRPr sz="1400" b="0" i="0" u="none" strike="noStrike" cap="none">
              <a:solidFill>
                <a:srgbClr val="000000"/>
              </a:solidFill>
              <a:latin typeface="Arial"/>
              <a:ea typeface="Arial"/>
              <a:cs typeface="Arial"/>
              <a:sym typeface="Arial"/>
            </a:endParaRPr>
          </a:p>
        </p:txBody>
      </p:sp>
      <p:sp>
        <p:nvSpPr>
          <p:cNvPr id="108" name="Google Shape;108;p2"/>
          <p:cNvSpPr txBox="1"/>
          <p:nvPr/>
        </p:nvSpPr>
        <p:spPr>
          <a:xfrm>
            <a:off x="987935" y="2643830"/>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4</a:t>
            </a:r>
            <a:endParaRPr sz="1400" b="0" i="0" u="none" strike="noStrike" cap="none">
              <a:solidFill>
                <a:srgbClr val="000000"/>
              </a:solidFill>
              <a:latin typeface="Arial"/>
              <a:ea typeface="Arial"/>
              <a:cs typeface="Arial"/>
              <a:sym typeface="Arial"/>
            </a:endParaRPr>
          </a:p>
        </p:txBody>
      </p:sp>
      <p:sp>
        <p:nvSpPr>
          <p:cNvPr id="109" name="Google Shape;109;p2"/>
          <p:cNvSpPr txBox="1"/>
          <p:nvPr/>
        </p:nvSpPr>
        <p:spPr>
          <a:xfrm>
            <a:off x="995309" y="3111060"/>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5</a:t>
            </a:r>
            <a:endParaRPr sz="1400" b="0" i="0" u="none" strike="noStrike" cap="none">
              <a:solidFill>
                <a:srgbClr val="000000"/>
              </a:solidFill>
              <a:latin typeface="Arial"/>
              <a:ea typeface="Arial"/>
              <a:cs typeface="Arial"/>
              <a:sym typeface="Arial"/>
            </a:endParaRPr>
          </a:p>
        </p:txBody>
      </p:sp>
      <p:sp>
        <p:nvSpPr>
          <p:cNvPr id="110" name="Google Shape;110;p2"/>
          <p:cNvSpPr txBox="1"/>
          <p:nvPr/>
        </p:nvSpPr>
        <p:spPr>
          <a:xfrm>
            <a:off x="995309" y="3569698"/>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6</a:t>
            </a:r>
            <a:endParaRPr sz="1400" b="0" i="0" u="none" strike="noStrike" cap="none">
              <a:solidFill>
                <a:srgbClr val="000000"/>
              </a:solidFill>
              <a:latin typeface="Arial"/>
              <a:ea typeface="Arial"/>
              <a:cs typeface="Arial"/>
              <a:sym typeface="Arial"/>
            </a:endParaRPr>
          </a:p>
        </p:txBody>
      </p:sp>
      <p:sp>
        <p:nvSpPr>
          <p:cNvPr id="111" name="Google Shape;111;p2"/>
          <p:cNvSpPr txBox="1"/>
          <p:nvPr/>
        </p:nvSpPr>
        <p:spPr>
          <a:xfrm>
            <a:off x="995309" y="4024093"/>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7</a:t>
            </a:r>
            <a:endParaRPr sz="1400" b="0" i="0" u="none" strike="noStrike" cap="none">
              <a:solidFill>
                <a:srgbClr val="000000"/>
              </a:solidFill>
              <a:latin typeface="Arial"/>
              <a:ea typeface="Arial"/>
              <a:cs typeface="Arial"/>
              <a:sym typeface="Arial"/>
            </a:endParaRPr>
          </a:p>
        </p:txBody>
      </p:sp>
      <p:grpSp>
        <p:nvGrpSpPr>
          <p:cNvPr id="112" name="Google Shape;112;p2"/>
          <p:cNvGrpSpPr/>
          <p:nvPr/>
        </p:nvGrpSpPr>
        <p:grpSpPr>
          <a:xfrm>
            <a:off x="-1" y="6258465"/>
            <a:ext cx="8455379" cy="369332"/>
            <a:chOff x="0" y="6258465"/>
            <a:chExt cx="5072376" cy="369332"/>
          </a:xfrm>
        </p:grpSpPr>
        <p:sp>
          <p:nvSpPr>
            <p:cNvPr id="113" name="Google Shape;113;p2"/>
            <p:cNvSpPr/>
            <p:nvPr/>
          </p:nvSpPr>
          <p:spPr>
            <a:xfrm>
              <a:off x="0" y="6269566"/>
              <a:ext cx="5072376"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2"/>
            <p:cNvSpPr txBox="1"/>
            <p:nvPr/>
          </p:nvSpPr>
          <p:spPr>
            <a:xfrm>
              <a:off x="163287" y="6258465"/>
              <a:ext cx="48585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Module 6: Protecting Your Infrastructure Through Stormwater Resiliency </a:t>
              </a:r>
              <a:endParaRPr sz="1400" b="0" i="0" u="none" strike="noStrike" cap="none">
                <a:solidFill>
                  <a:srgbClr val="000000"/>
                </a:solidFill>
                <a:latin typeface="Arial"/>
                <a:ea typeface="Arial"/>
                <a:cs typeface="Arial"/>
                <a:sym typeface="Arial"/>
              </a:endParaRPr>
            </a:p>
          </p:txBody>
        </p:sp>
      </p:grpSp>
      <p:sp>
        <p:nvSpPr>
          <p:cNvPr id="115" name="Google Shape;115;p2"/>
          <p:cNvSpPr txBox="1"/>
          <p:nvPr/>
        </p:nvSpPr>
        <p:spPr>
          <a:xfrm>
            <a:off x="995309" y="5557376"/>
            <a:ext cx="542955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*Please refer to individual slide notes for data references and information sources.</a:t>
            </a:r>
            <a:endParaRPr sz="1400" b="0" i="0" u="none" strike="noStrike" cap="none">
              <a:solidFill>
                <a:srgbClr val="000000"/>
              </a:solidFill>
              <a:latin typeface="Arial"/>
              <a:ea typeface="Arial"/>
              <a:cs typeface="Arial"/>
              <a:sym typeface="Arial"/>
            </a:endParaRPr>
          </a:p>
        </p:txBody>
      </p:sp>
      <p:sp>
        <p:nvSpPr>
          <p:cNvPr id="116" name="Google Shape;116;p2"/>
          <p:cNvSpPr txBox="1"/>
          <p:nvPr/>
        </p:nvSpPr>
        <p:spPr>
          <a:xfrm>
            <a:off x="995309" y="4490416"/>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8</a:t>
            </a:r>
            <a:endParaRPr sz="1400" b="0" i="0" u="none" strike="noStrike" cap="none">
              <a:solidFill>
                <a:srgbClr val="000000"/>
              </a:solidFill>
              <a:latin typeface="Arial"/>
              <a:ea typeface="Arial"/>
              <a:cs typeface="Arial"/>
              <a:sym typeface="Arial"/>
            </a:endParaRPr>
          </a:p>
        </p:txBody>
      </p:sp>
      <p:sp>
        <p:nvSpPr>
          <p:cNvPr id="117" name="Google Shape;117;p2"/>
          <p:cNvSpPr txBox="1"/>
          <p:nvPr/>
        </p:nvSpPr>
        <p:spPr>
          <a:xfrm>
            <a:off x="995309" y="4946439"/>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p:nvPr/>
        </p:nvSpPr>
        <p:spPr>
          <a:xfrm>
            <a:off x="7065818" y="7555"/>
            <a:ext cx="5126182" cy="685044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3"/>
          <p:cNvSpPr txBox="1"/>
          <p:nvPr/>
        </p:nvSpPr>
        <p:spPr>
          <a:xfrm>
            <a:off x="370948" y="814141"/>
            <a:ext cx="6552366" cy="5088502"/>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20000"/>
              </a:lnSpc>
              <a:spcBef>
                <a:spcPts val="0"/>
              </a:spcBef>
              <a:spcAft>
                <a:spcPts val="0"/>
              </a:spcAft>
              <a:buClr>
                <a:schemeClr val="dk1"/>
              </a:buClr>
              <a:buSzPct val="100000"/>
              <a:buFont typeface="Arial"/>
              <a:buNone/>
            </a:pPr>
            <a:r>
              <a:rPr lang="en-US" sz="1600" b="0" i="0" u="none" strike="noStrike" cap="none" dirty="0">
                <a:solidFill>
                  <a:schemeClr val="dk1"/>
                </a:solidFill>
                <a:latin typeface="Century Gothic"/>
                <a:ea typeface="Century Gothic"/>
                <a:cs typeface="Century Gothic"/>
                <a:sym typeface="Century Gothic"/>
              </a:rPr>
              <a:t>As a local leader, your decisions set the course for your community. Your actions determine the health and vitality of your jurisdiction, as well as that of your local waterways and the Chesapeake Bay. You can achieve win-win outcomes by prioritizing local economic development, infrastructure resiliency, public health, and education while also protecting your environment.</a:t>
            </a:r>
            <a:endParaRPr sz="1400" b="0" i="0" u="none" strike="noStrike" cap="none" dirty="0">
              <a:solidFill>
                <a:srgbClr val="000000"/>
              </a:solidFill>
              <a:latin typeface="Arial"/>
              <a:ea typeface="Arial"/>
              <a:cs typeface="Arial"/>
              <a:sym typeface="Arial"/>
            </a:endParaRPr>
          </a:p>
          <a:p>
            <a:pPr marL="0" marR="0" lvl="0" indent="0" algn="l" rtl="0">
              <a:lnSpc>
                <a:spcPct val="120000"/>
              </a:lnSpc>
              <a:spcBef>
                <a:spcPts val="1000"/>
              </a:spcBef>
              <a:spcAft>
                <a:spcPts val="0"/>
              </a:spcAft>
              <a:buClr>
                <a:schemeClr val="dk1"/>
              </a:buClr>
              <a:buSzPct val="100000"/>
              <a:buFont typeface="Arial"/>
              <a:buNone/>
            </a:pPr>
            <a:r>
              <a:rPr lang="en-US" sz="1600" b="0" i="0" u="none" strike="noStrike" cap="none" dirty="0">
                <a:solidFill>
                  <a:schemeClr val="dk1"/>
                </a:solidFill>
                <a:latin typeface="Century Gothic"/>
                <a:ea typeface="Century Gothic"/>
                <a:cs typeface="Century Gothic"/>
                <a:sym typeface="Century Gothic"/>
              </a:rPr>
              <a:t>This module is one in a series created by the Chesapeake Bay Program to support and inform decision making by local officials. We encourage you to examine the full suite of modules: </a:t>
            </a:r>
            <a:endParaRPr sz="1400" b="0" i="0" u="none" strike="noStrike" cap="none" dirty="0">
              <a:solidFill>
                <a:srgbClr val="000000"/>
              </a:solidFill>
              <a:latin typeface="Arial"/>
              <a:ea typeface="Arial"/>
              <a:cs typeface="Arial"/>
              <a:sym typeface="Arial"/>
            </a:endParaRPr>
          </a:p>
          <a:p>
            <a:pPr marL="0" marR="0" lvl="0" indent="0" algn="l" rtl="0">
              <a:lnSpc>
                <a:spcPct val="120000"/>
              </a:lnSpc>
              <a:spcBef>
                <a:spcPts val="1000"/>
              </a:spcBef>
              <a:spcAft>
                <a:spcPts val="0"/>
              </a:spcAft>
              <a:buClr>
                <a:schemeClr val="dk1"/>
              </a:buClr>
              <a:buSzPct val="100000"/>
              <a:buFont typeface="Arial"/>
              <a:buNone/>
            </a:pPr>
            <a:endParaRPr sz="1600" b="0" i="0" u="none" strike="noStrike" cap="none" dirty="0">
              <a:solidFill>
                <a:schemeClr val="dk1"/>
              </a:solidFill>
              <a:latin typeface="Century Gothic"/>
              <a:ea typeface="Century Gothic"/>
              <a:cs typeface="Century Gothic"/>
              <a:sym typeface="Century Gothic"/>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How Your Watershed Works </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Foundations of Clean Water</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Healthy Water for the Economy</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The Benefits of Trees</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Preserving Local Character and Landscapes</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rgbClr val="458A50"/>
              </a:buClr>
              <a:buSzPct val="100000"/>
              <a:buFont typeface="Arial"/>
              <a:buAutoNum type="arabicPeriod"/>
            </a:pPr>
            <a:r>
              <a:rPr lang="en-US" sz="1600" b="1" i="0" u="none" strike="noStrike" cap="none" dirty="0">
                <a:solidFill>
                  <a:srgbClr val="458A50"/>
                </a:solidFill>
                <a:latin typeface="Century Gothic"/>
                <a:ea typeface="Century Gothic"/>
                <a:cs typeface="Century Gothic"/>
                <a:sym typeface="Century Gothic"/>
              </a:rPr>
              <a:t>Protecting Your Infrastructure Through Stormwater Resiliency</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Building the Workforce of Today </a:t>
            </a:r>
            <a:r>
              <a:rPr lang="en-US" sz="1600" b="0" i="1" u="none" strike="noStrike" cap="none" dirty="0">
                <a:solidFill>
                  <a:schemeClr val="dk1"/>
                </a:solidFill>
                <a:latin typeface="Century Gothic"/>
                <a:ea typeface="Century Gothic"/>
                <a:cs typeface="Century Gothic"/>
                <a:sym typeface="Century Gothic"/>
              </a:rPr>
              <a:t>and </a:t>
            </a:r>
            <a:r>
              <a:rPr lang="en-US" sz="1600" b="0" i="0" u="none" strike="noStrike" cap="none" dirty="0">
                <a:solidFill>
                  <a:schemeClr val="dk1"/>
                </a:solidFill>
                <a:latin typeface="Century Gothic"/>
                <a:ea typeface="Century Gothic"/>
                <a:cs typeface="Century Gothic"/>
                <a:sym typeface="Century Gothic"/>
              </a:rPr>
              <a:t>Tomorrow</a:t>
            </a: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dirty="0">
                <a:solidFill>
                  <a:schemeClr val="dk1"/>
                </a:solidFill>
                <a:latin typeface="Century Gothic"/>
                <a:ea typeface="Century Gothic"/>
                <a:cs typeface="Century Gothic"/>
                <a:sym typeface="Century Gothic"/>
              </a:rPr>
              <a:t>Preparing Your Community for Water Extremes</a:t>
            </a: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Understanding and Supporting Your Agr</a:t>
            </a:r>
            <a:r>
              <a:rPr lang="en-US" sz="1600" dirty="0">
                <a:solidFill>
                  <a:schemeClr val="dk1"/>
                </a:solidFill>
                <a:latin typeface="Century Gothic"/>
                <a:ea typeface="Century Gothic"/>
                <a:cs typeface="Century Gothic"/>
                <a:sym typeface="Century Gothic"/>
              </a:rPr>
              <a:t>icultural Allies</a:t>
            </a: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Keys to Community Buy-In for the Environment</a:t>
            </a: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dirty="0">
                <a:solidFill>
                  <a:schemeClr val="dk1"/>
                </a:solidFill>
                <a:latin typeface="Century Gothic"/>
                <a:ea typeface="Century Gothic"/>
                <a:cs typeface="Century Gothic"/>
                <a:sym typeface="Century Gothic"/>
              </a:rPr>
              <a:t>Your Health and the Environment</a:t>
            </a:r>
            <a:endParaRPr sz="1100" b="0" i="0" u="none" strike="noStrike" cap="none" dirty="0">
              <a:solidFill>
                <a:schemeClr val="dk1"/>
              </a:solidFill>
              <a:latin typeface="Century Gothic"/>
              <a:ea typeface="Century Gothic"/>
              <a:cs typeface="Century Gothic"/>
              <a:sym typeface="Century Gothic"/>
            </a:endParaRPr>
          </a:p>
          <a:p>
            <a:pPr marL="0" marR="0" lvl="0" indent="0" algn="l" rtl="0">
              <a:lnSpc>
                <a:spcPct val="120000"/>
              </a:lnSpc>
              <a:spcBef>
                <a:spcPts val="1000"/>
              </a:spcBef>
              <a:spcAft>
                <a:spcPts val="0"/>
              </a:spcAft>
              <a:buClr>
                <a:schemeClr val="dk1"/>
              </a:buClr>
              <a:buSzPct val="100000"/>
              <a:buFont typeface="Arial"/>
              <a:buNone/>
            </a:pPr>
            <a:endParaRPr sz="1100" b="0" i="0" u="none" strike="noStrike" cap="none" dirty="0">
              <a:solidFill>
                <a:schemeClr val="dk1"/>
              </a:solidFill>
              <a:latin typeface="Century Gothic"/>
              <a:ea typeface="Century Gothic"/>
              <a:cs typeface="Century Gothic"/>
              <a:sym typeface="Century Gothic"/>
            </a:endParaRPr>
          </a:p>
        </p:txBody>
      </p:sp>
      <p:sp>
        <p:nvSpPr>
          <p:cNvPr id="125" name="Google Shape;125;p3"/>
          <p:cNvSpPr/>
          <p:nvPr/>
        </p:nvSpPr>
        <p:spPr>
          <a:xfrm>
            <a:off x="-1" y="158531"/>
            <a:ext cx="599150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3"/>
          <p:cNvSpPr txBox="1">
            <a:spLocks noGrp="1"/>
          </p:cNvSpPr>
          <p:nvPr>
            <p:ph type="title"/>
          </p:nvPr>
        </p:nvSpPr>
        <p:spPr>
          <a:xfrm>
            <a:off x="104492" y="-22130"/>
            <a:ext cx="5991507" cy="8764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A Guide For Local Governments</a:t>
            </a:r>
            <a:endParaRPr/>
          </a:p>
        </p:txBody>
      </p:sp>
      <p:grpSp>
        <p:nvGrpSpPr>
          <p:cNvPr id="127" name="Google Shape;127;p3"/>
          <p:cNvGrpSpPr/>
          <p:nvPr/>
        </p:nvGrpSpPr>
        <p:grpSpPr>
          <a:xfrm>
            <a:off x="8782752" y="2853319"/>
            <a:ext cx="3409246" cy="2899960"/>
            <a:chOff x="8692212" y="3632942"/>
            <a:chExt cx="3393903" cy="2895428"/>
          </a:xfrm>
        </p:grpSpPr>
        <p:sp>
          <p:nvSpPr>
            <p:cNvPr id="128" name="Google Shape;128;p3"/>
            <p:cNvSpPr txBox="1"/>
            <p:nvPr/>
          </p:nvSpPr>
          <p:spPr>
            <a:xfrm>
              <a:off x="8692213" y="6159038"/>
              <a:ext cx="183497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Education</a:t>
              </a: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8692212" y="3632942"/>
              <a:ext cx="325816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Economic Development</a:t>
              </a:r>
              <a:endParaRPr sz="1400" b="0" i="0" u="none" strike="noStrike" cap="none">
                <a:solidFill>
                  <a:srgbClr val="000000"/>
                </a:solidFill>
                <a:latin typeface="Arial"/>
                <a:ea typeface="Arial"/>
                <a:cs typeface="Arial"/>
                <a:sym typeface="Arial"/>
              </a:endParaRPr>
            </a:p>
          </p:txBody>
        </p:sp>
        <p:sp>
          <p:nvSpPr>
            <p:cNvPr id="130" name="Google Shape;130;p3"/>
            <p:cNvSpPr txBox="1"/>
            <p:nvPr/>
          </p:nvSpPr>
          <p:spPr>
            <a:xfrm>
              <a:off x="8692212" y="4507842"/>
              <a:ext cx="33939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Public Health &amp; Safety</a:t>
              </a:r>
              <a:endParaRPr sz="1400" b="0" i="0" u="none" strike="noStrike" cap="none">
                <a:solidFill>
                  <a:srgbClr val="000000"/>
                </a:solidFill>
                <a:latin typeface="Arial"/>
                <a:ea typeface="Arial"/>
                <a:cs typeface="Arial"/>
                <a:sym typeface="Arial"/>
              </a:endParaRPr>
            </a:p>
          </p:txBody>
        </p:sp>
        <p:sp>
          <p:nvSpPr>
            <p:cNvPr id="131" name="Google Shape;131;p3"/>
            <p:cNvSpPr txBox="1"/>
            <p:nvPr/>
          </p:nvSpPr>
          <p:spPr>
            <a:xfrm>
              <a:off x="8692213" y="5212129"/>
              <a:ext cx="339390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Infrastructure Maintenance &amp; Finance</a:t>
              </a:r>
              <a:endParaRPr sz="1400" b="0" i="0" u="none" strike="noStrike" cap="none">
                <a:solidFill>
                  <a:srgbClr val="000000"/>
                </a:solidFill>
                <a:latin typeface="Arial"/>
                <a:ea typeface="Arial"/>
                <a:cs typeface="Arial"/>
                <a:sym typeface="Arial"/>
              </a:endParaRPr>
            </a:p>
          </p:txBody>
        </p:sp>
      </p:grpSp>
      <p:sp>
        <p:nvSpPr>
          <p:cNvPr id="132" name="Google Shape;132;p3"/>
          <p:cNvSpPr txBox="1"/>
          <p:nvPr/>
        </p:nvSpPr>
        <p:spPr>
          <a:xfrm>
            <a:off x="7674003" y="829361"/>
            <a:ext cx="4056274"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To help local government representatives better understand how the information in the modules aligns with their priorities, look for these icons:</a:t>
            </a:r>
            <a:endParaRPr sz="1400" b="0" i="0" u="none" strike="noStrike" cap="none">
              <a:solidFill>
                <a:srgbClr val="000000"/>
              </a:solidFill>
              <a:latin typeface="Arial"/>
              <a:ea typeface="Arial"/>
              <a:cs typeface="Arial"/>
              <a:sym typeface="Arial"/>
            </a:endParaRPr>
          </a:p>
        </p:txBody>
      </p:sp>
      <p:grpSp>
        <p:nvGrpSpPr>
          <p:cNvPr id="133" name="Google Shape;133;p3"/>
          <p:cNvGrpSpPr/>
          <p:nvPr/>
        </p:nvGrpSpPr>
        <p:grpSpPr>
          <a:xfrm>
            <a:off x="-1" y="6258465"/>
            <a:ext cx="5386393" cy="369332"/>
            <a:chOff x="-1" y="6258465"/>
            <a:chExt cx="6289641" cy="369332"/>
          </a:xfrm>
        </p:grpSpPr>
        <p:sp>
          <p:nvSpPr>
            <p:cNvPr id="134" name="Google Shape;134;p3"/>
            <p:cNvSpPr/>
            <p:nvPr/>
          </p:nvSpPr>
          <p:spPr>
            <a:xfrm>
              <a:off x="4258721" y="6269566"/>
              <a:ext cx="20309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sp>
          <p:nvSpPr>
            <p:cNvPr id="135" name="Google Shape;135;p3"/>
            <p:cNvSpPr/>
            <p:nvPr/>
          </p:nvSpPr>
          <p:spPr>
            <a:xfrm>
              <a:off x="-1" y="6269566"/>
              <a:ext cx="448185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3"/>
            <p:cNvSpPr txBox="1"/>
            <p:nvPr/>
          </p:nvSpPr>
          <p:spPr>
            <a:xfrm>
              <a:off x="163287" y="6258465"/>
              <a:ext cx="417356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pic>
        <p:nvPicPr>
          <p:cNvPr id="137" name="Google Shape;137;p3"/>
          <p:cNvPicPr preferRelativeResize="0"/>
          <p:nvPr/>
        </p:nvPicPr>
        <p:blipFill rotWithShape="1">
          <a:blip r:embed="rId3">
            <a:alphaModFix/>
          </a:blip>
          <a:srcRect/>
          <a:stretch/>
        </p:blipFill>
        <p:spPr>
          <a:xfrm>
            <a:off x="7619301" y="2743337"/>
            <a:ext cx="610299" cy="610299"/>
          </a:xfrm>
          <a:prstGeom prst="rect">
            <a:avLst/>
          </a:prstGeom>
          <a:noFill/>
          <a:ln>
            <a:noFill/>
          </a:ln>
        </p:spPr>
      </p:pic>
      <p:pic>
        <p:nvPicPr>
          <p:cNvPr id="138" name="Google Shape;138;p3"/>
          <p:cNvPicPr preferRelativeResize="0"/>
          <p:nvPr/>
        </p:nvPicPr>
        <p:blipFill rotWithShape="1">
          <a:blip r:embed="rId4">
            <a:alphaModFix/>
          </a:blip>
          <a:srcRect/>
          <a:stretch/>
        </p:blipFill>
        <p:spPr>
          <a:xfrm>
            <a:off x="7619301" y="3596032"/>
            <a:ext cx="610299" cy="610299"/>
          </a:xfrm>
          <a:prstGeom prst="rect">
            <a:avLst/>
          </a:prstGeom>
          <a:noFill/>
          <a:ln>
            <a:noFill/>
          </a:ln>
        </p:spPr>
      </p:pic>
      <p:pic>
        <p:nvPicPr>
          <p:cNvPr id="139" name="Google Shape;139;p3"/>
          <p:cNvPicPr preferRelativeResize="0"/>
          <p:nvPr/>
        </p:nvPicPr>
        <p:blipFill rotWithShape="1">
          <a:blip r:embed="rId5">
            <a:alphaModFix/>
          </a:blip>
          <a:srcRect/>
          <a:stretch/>
        </p:blipFill>
        <p:spPr>
          <a:xfrm>
            <a:off x="7619301" y="4448727"/>
            <a:ext cx="647343" cy="647343"/>
          </a:xfrm>
          <a:prstGeom prst="rect">
            <a:avLst/>
          </a:prstGeom>
          <a:noFill/>
          <a:ln>
            <a:noFill/>
          </a:ln>
        </p:spPr>
      </p:pic>
      <p:pic>
        <p:nvPicPr>
          <p:cNvPr id="140" name="Google Shape;140;p3"/>
          <p:cNvPicPr preferRelativeResize="0"/>
          <p:nvPr/>
        </p:nvPicPr>
        <p:blipFill rotWithShape="1">
          <a:blip r:embed="rId6">
            <a:alphaModFix/>
          </a:blip>
          <a:srcRect/>
          <a:stretch/>
        </p:blipFill>
        <p:spPr>
          <a:xfrm>
            <a:off x="7619301" y="5301422"/>
            <a:ext cx="685800" cy="685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pic>
        <p:nvPicPr>
          <p:cNvPr id="146" name="Google Shape;146;p4" descr="A picture containing water, outdoor, sky, boat&#10;&#10;Description automatically generated"/>
          <p:cNvPicPr preferRelativeResize="0"/>
          <p:nvPr/>
        </p:nvPicPr>
        <p:blipFill rotWithShape="1">
          <a:blip r:embed="rId3">
            <a:alphaModFix/>
          </a:blip>
          <a:srcRect t="33704" b="16168"/>
          <a:stretch/>
        </p:blipFill>
        <p:spPr>
          <a:xfrm>
            <a:off x="-1" y="2787805"/>
            <a:ext cx="12192000" cy="4070195"/>
          </a:xfrm>
          <a:prstGeom prst="rect">
            <a:avLst/>
          </a:prstGeom>
          <a:noFill/>
          <a:ln>
            <a:noFill/>
          </a:ln>
        </p:spPr>
      </p:pic>
      <p:sp>
        <p:nvSpPr>
          <p:cNvPr id="147" name="Google Shape;147;p4"/>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4"/>
          <p:cNvSpPr txBox="1">
            <a:spLocks noGrp="1"/>
          </p:cNvSpPr>
          <p:nvPr>
            <p:ph type="body" idx="1"/>
          </p:nvPr>
        </p:nvSpPr>
        <p:spPr>
          <a:xfrm>
            <a:off x="193626" y="794442"/>
            <a:ext cx="11998500" cy="54705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sz="2000"/>
              <a:t>Managing </a:t>
            </a:r>
            <a:r>
              <a:rPr lang="en-US" sz="2000">
                <a:solidFill>
                  <a:schemeClr val="accent1"/>
                </a:solidFill>
              </a:rPr>
              <a:t>stormwater runoff </a:t>
            </a:r>
            <a:r>
              <a:rPr lang="en-US" sz="2000"/>
              <a:t>and increasing resiliency can mitigate flooding and flood-related damages to local community infrastructure. In addition to hazard mitigation, increasing resiliency also improves water quality. Stormwater runoff can carry bacteria, nutrients, and other pollutants into local waterways used for water supplies, fishing, swimming, and other recreational activities, posing a public health threat. </a:t>
            </a:r>
            <a:endParaRPr sz="1800" b="1"/>
          </a:p>
        </p:txBody>
      </p:sp>
      <p:sp>
        <p:nvSpPr>
          <p:cNvPr id="149" name="Google Shape;149;p4"/>
          <p:cNvSpPr txBox="1">
            <a:spLocks noGrp="1"/>
          </p:cNvSpPr>
          <p:nvPr>
            <p:ph type="title"/>
          </p:nvPr>
        </p:nvSpPr>
        <p:spPr>
          <a:xfrm>
            <a:off x="139838" y="-34725"/>
            <a:ext cx="4667832"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Laying Foundations</a:t>
            </a:r>
            <a:endParaRPr/>
          </a:p>
        </p:txBody>
      </p:sp>
      <p:grpSp>
        <p:nvGrpSpPr>
          <p:cNvPr id="150" name="Google Shape;150;p4"/>
          <p:cNvGrpSpPr/>
          <p:nvPr/>
        </p:nvGrpSpPr>
        <p:grpSpPr>
          <a:xfrm>
            <a:off x="-1" y="6258465"/>
            <a:ext cx="5386393" cy="369332"/>
            <a:chOff x="-1" y="6258465"/>
            <a:chExt cx="6289641" cy="369332"/>
          </a:xfrm>
        </p:grpSpPr>
        <p:sp>
          <p:nvSpPr>
            <p:cNvPr id="151" name="Google Shape;151;p4"/>
            <p:cNvSpPr/>
            <p:nvPr/>
          </p:nvSpPr>
          <p:spPr>
            <a:xfrm>
              <a:off x="4258721" y="6269566"/>
              <a:ext cx="20309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sp>
          <p:nvSpPr>
            <p:cNvPr id="152" name="Google Shape;152;p4"/>
            <p:cNvSpPr/>
            <p:nvPr/>
          </p:nvSpPr>
          <p:spPr>
            <a:xfrm>
              <a:off x="-1" y="6269566"/>
              <a:ext cx="448185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4"/>
            <p:cNvSpPr txBox="1"/>
            <p:nvPr/>
          </p:nvSpPr>
          <p:spPr>
            <a:xfrm>
              <a:off x="163287" y="6258465"/>
              <a:ext cx="417356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5" descr="A picture containing outdoor, way&#10;&#10;Description automatically generated"/>
          <p:cNvPicPr preferRelativeResize="0"/>
          <p:nvPr/>
        </p:nvPicPr>
        <p:blipFill rotWithShape="1">
          <a:blip r:embed="rId3">
            <a:alphaModFix/>
          </a:blip>
          <a:srcRect l="-104" t="10424" r="102" b="23421"/>
          <a:stretch/>
        </p:blipFill>
        <p:spPr>
          <a:xfrm>
            <a:off x="834895" y="1071124"/>
            <a:ext cx="5290610" cy="2345025"/>
          </a:xfrm>
          <a:prstGeom prst="rect">
            <a:avLst/>
          </a:prstGeom>
          <a:noFill/>
          <a:ln>
            <a:noFill/>
          </a:ln>
        </p:spPr>
      </p:pic>
      <p:pic>
        <p:nvPicPr>
          <p:cNvPr id="160" name="Google Shape;160;p5" descr="A group of people in a forest&#10;&#10;Description automatically generated with medium confidence"/>
          <p:cNvPicPr preferRelativeResize="0"/>
          <p:nvPr/>
        </p:nvPicPr>
        <p:blipFill rotWithShape="1">
          <a:blip r:embed="rId4">
            <a:alphaModFix/>
          </a:blip>
          <a:srcRect l="-101" t="13804" r="99" b="19424"/>
          <a:stretch/>
        </p:blipFill>
        <p:spPr>
          <a:xfrm>
            <a:off x="6229584" y="1071125"/>
            <a:ext cx="5241837" cy="2345024"/>
          </a:xfrm>
          <a:prstGeom prst="rect">
            <a:avLst/>
          </a:prstGeom>
          <a:noFill/>
          <a:ln>
            <a:noFill/>
          </a:ln>
        </p:spPr>
      </p:pic>
      <p:pic>
        <p:nvPicPr>
          <p:cNvPr id="161" name="Google Shape;161;p5" descr="A picture containing outdoor, water, scene, several&#10;&#10;Description automatically generated"/>
          <p:cNvPicPr preferRelativeResize="0"/>
          <p:nvPr/>
        </p:nvPicPr>
        <p:blipFill rotWithShape="1">
          <a:blip r:embed="rId5">
            <a:alphaModFix/>
          </a:blip>
          <a:srcRect l="339" t="23193" r="-338" b="10246"/>
          <a:stretch/>
        </p:blipFill>
        <p:spPr>
          <a:xfrm>
            <a:off x="3466661" y="3519899"/>
            <a:ext cx="5258678" cy="2345025"/>
          </a:xfrm>
          <a:prstGeom prst="rect">
            <a:avLst/>
          </a:prstGeom>
          <a:noFill/>
          <a:ln>
            <a:noFill/>
          </a:ln>
        </p:spPr>
      </p:pic>
      <p:sp>
        <p:nvSpPr>
          <p:cNvPr id="162" name="Google Shape;162;p5"/>
          <p:cNvSpPr/>
          <p:nvPr/>
        </p:nvSpPr>
        <p:spPr>
          <a:xfrm>
            <a:off x="829349" y="1021031"/>
            <a:ext cx="10644770" cy="5022930"/>
          </a:xfrm>
          <a:prstGeom prst="rect">
            <a:avLst/>
          </a:prstGeom>
          <a:solidFill>
            <a:schemeClr val="lt1">
              <a:alpha val="8431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5"/>
          <p:cNvSpPr/>
          <p:nvPr/>
        </p:nvSpPr>
        <p:spPr>
          <a:xfrm>
            <a:off x="0" y="158531"/>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5"/>
          <p:cNvSpPr txBox="1">
            <a:spLocks noGrp="1"/>
          </p:cNvSpPr>
          <p:nvPr>
            <p:ph type="title"/>
          </p:nvPr>
        </p:nvSpPr>
        <p:spPr>
          <a:xfrm>
            <a:off x="139840" y="26090"/>
            <a:ext cx="4651616" cy="7544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You’ll Learn</a:t>
            </a:r>
            <a:endParaRPr/>
          </a:p>
        </p:txBody>
      </p:sp>
      <p:sp>
        <p:nvSpPr>
          <p:cNvPr id="165" name="Google Shape;165;p5"/>
          <p:cNvSpPr txBox="1"/>
          <p:nvPr/>
        </p:nvSpPr>
        <p:spPr>
          <a:xfrm>
            <a:off x="819462" y="1458809"/>
            <a:ext cx="5247035"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What is stormwater and how can it be dangerous to my community?</a:t>
            </a:r>
            <a:endParaRPr sz="1400" b="0" i="0" u="none" strike="noStrike" cap="none">
              <a:solidFill>
                <a:srgbClr val="000000"/>
              </a:solidFill>
              <a:latin typeface="Arial"/>
              <a:ea typeface="Arial"/>
              <a:cs typeface="Arial"/>
              <a:sym typeface="Arial"/>
            </a:endParaRPr>
          </a:p>
        </p:txBody>
      </p:sp>
      <p:sp>
        <p:nvSpPr>
          <p:cNvPr id="166" name="Google Shape;166;p5"/>
          <p:cNvSpPr txBox="1"/>
          <p:nvPr/>
        </p:nvSpPr>
        <p:spPr>
          <a:xfrm>
            <a:off x="6238361" y="1705030"/>
            <a:ext cx="5238456"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What can I do to mitigate flood-related damage?</a:t>
            </a:r>
            <a:endParaRPr sz="1400" b="0" i="0" u="none" strike="noStrike" cap="none">
              <a:solidFill>
                <a:srgbClr val="000000"/>
              </a:solidFill>
              <a:latin typeface="Arial"/>
              <a:ea typeface="Arial"/>
              <a:cs typeface="Arial"/>
              <a:sym typeface="Arial"/>
            </a:endParaRPr>
          </a:p>
        </p:txBody>
      </p:sp>
      <p:sp>
        <p:nvSpPr>
          <p:cNvPr id="167" name="Google Shape;167;p5"/>
          <p:cNvSpPr txBox="1"/>
          <p:nvPr/>
        </p:nvSpPr>
        <p:spPr>
          <a:xfrm>
            <a:off x="3466661" y="3909526"/>
            <a:ext cx="5258678"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How will future climate conditions impact infrastructure?</a:t>
            </a:r>
            <a:endParaRPr sz="1400" b="0" i="0" u="none" strike="noStrike" cap="none">
              <a:solidFill>
                <a:srgbClr val="000000"/>
              </a:solidFill>
              <a:latin typeface="Arial"/>
              <a:ea typeface="Arial"/>
              <a:cs typeface="Arial"/>
              <a:sym typeface="Arial"/>
            </a:endParaRPr>
          </a:p>
        </p:txBody>
      </p:sp>
      <p:grpSp>
        <p:nvGrpSpPr>
          <p:cNvPr id="168" name="Google Shape;168;p5"/>
          <p:cNvGrpSpPr/>
          <p:nvPr/>
        </p:nvGrpSpPr>
        <p:grpSpPr>
          <a:xfrm>
            <a:off x="-1" y="6258465"/>
            <a:ext cx="6238362" cy="369332"/>
            <a:chOff x="-1" y="6258465"/>
            <a:chExt cx="7284477" cy="369332"/>
          </a:xfrm>
        </p:grpSpPr>
        <p:sp>
          <p:nvSpPr>
            <p:cNvPr id="169" name="Google Shape;169;p5"/>
            <p:cNvSpPr/>
            <p:nvPr/>
          </p:nvSpPr>
          <p:spPr>
            <a:xfrm>
              <a:off x="4258721" y="6269566"/>
              <a:ext cx="3025755"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What You’ll Learn</a:t>
              </a:r>
              <a:endParaRPr sz="1400" b="0" i="0" u="none" strike="noStrike" cap="none">
                <a:solidFill>
                  <a:srgbClr val="000000"/>
                </a:solidFill>
                <a:latin typeface="Arial"/>
                <a:ea typeface="Arial"/>
                <a:cs typeface="Arial"/>
                <a:sym typeface="Arial"/>
              </a:endParaRPr>
            </a:p>
          </p:txBody>
        </p:sp>
        <p:sp>
          <p:nvSpPr>
            <p:cNvPr id="170" name="Google Shape;170;p5"/>
            <p:cNvSpPr/>
            <p:nvPr/>
          </p:nvSpPr>
          <p:spPr>
            <a:xfrm>
              <a:off x="-1" y="6269566"/>
              <a:ext cx="448185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5"/>
            <p:cNvSpPr txBox="1"/>
            <p:nvPr/>
          </p:nvSpPr>
          <p:spPr>
            <a:xfrm>
              <a:off x="163287" y="6258465"/>
              <a:ext cx="417356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6" descr="A picture containing ground, building, outdoor, rock&#10;&#10;Description automatically generated"/>
          <p:cNvPicPr preferRelativeResize="0"/>
          <p:nvPr/>
        </p:nvPicPr>
        <p:blipFill rotWithShape="1">
          <a:blip r:embed="rId3">
            <a:alphaModFix/>
          </a:blip>
          <a:srcRect r="40486"/>
          <a:stretch/>
        </p:blipFill>
        <p:spPr>
          <a:xfrm>
            <a:off x="6090688" y="0"/>
            <a:ext cx="6101311" cy="6858000"/>
          </a:xfrm>
          <a:prstGeom prst="rect">
            <a:avLst/>
          </a:prstGeom>
          <a:noFill/>
          <a:ln>
            <a:noFill/>
          </a:ln>
        </p:spPr>
      </p:pic>
      <p:sp>
        <p:nvSpPr>
          <p:cNvPr id="178" name="Google Shape;178;p6"/>
          <p:cNvSpPr txBox="1"/>
          <p:nvPr/>
        </p:nvSpPr>
        <p:spPr>
          <a:xfrm>
            <a:off x="396226" y="1967062"/>
            <a:ext cx="5473205" cy="29238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Understanding Stormwater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Rain and snow are natural phenomena. Let’s discuss how they turn into stormwater that impacts your community.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7"/>
          <p:cNvPicPr preferRelativeResize="0"/>
          <p:nvPr/>
        </p:nvPicPr>
        <p:blipFill rotWithShape="1">
          <a:blip r:embed="rId3">
            <a:alphaModFix/>
          </a:blip>
          <a:srcRect l="19645" r="994"/>
          <a:stretch/>
        </p:blipFill>
        <p:spPr>
          <a:xfrm>
            <a:off x="0" y="1191535"/>
            <a:ext cx="8147538" cy="5082811"/>
          </a:xfrm>
          <a:prstGeom prst="rect">
            <a:avLst/>
          </a:prstGeom>
          <a:noFill/>
          <a:ln>
            <a:noFill/>
          </a:ln>
        </p:spPr>
      </p:pic>
      <p:sp>
        <p:nvSpPr>
          <p:cNvPr id="185" name="Google Shape;185;p7"/>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 name="Google Shape;186;p7"/>
          <p:cNvSpPr txBox="1">
            <a:spLocks noGrp="1"/>
          </p:cNvSpPr>
          <p:nvPr>
            <p:ph type="title"/>
          </p:nvPr>
        </p:nvSpPr>
        <p:spPr>
          <a:xfrm>
            <a:off x="139838" y="-3472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Understanding Stormwater</a:t>
            </a:r>
            <a:endParaRPr/>
          </a:p>
        </p:txBody>
      </p:sp>
      <p:sp>
        <p:nvSpPr>
          <p:cNvPr id="187" name="Google Shape;187;p7"/>
          <p:cNvSpPr txBox="1">
            <a:spLocks noGrp="1"/>
          </p:cNvSpPr>
          <p:nvPr>
            <p:ph type="body" idx="1"/>
          </p:nvPr>
        </p:nvSpPr>
        <p:spPr>
          <a:xfrm>
            <a:off x="8306793" y="1125893"/>
            <a:ext cx="3540370" cy="466530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Stormwater is the water left over after a rainstorm or snowmelt. </a:t>
            </a:r>
            <a:r>
              <a:rPr lang="en-US" sz="2000"/>
              <a:t>When we get precipitation, some of the water is absorbed into the ground. However, the water that flows down roads, across fields, out of gutters, and more is called stormwater, or runoff. </a:t>
            </a:r>
            <a:r>
              <a:rPr lang="en-US" sz="2000" u="sng">
                <a:solidFill>
                  <a:schemeClr val="hlink"/>
                </a:solidFill>
                <a:hlinkClick r:id="rId4"/>
              </a:rPr>
              <a:t>Learn more through the Chesapeake Bay Program.</a:t>
            </a:r>
            <a:endParaRPr sz="1600">
              <a:solidFill>
                <a:srgbClr val="458A50"/>
              </a:solidFill>
            </a:endParaRPr>
          </a:p>
        </p:txBody>
      </p:sp>
      <p:grpSp>
        <p:nvGrpSpPr>
          <p:cNvPr id="188" name="Google Shape;188;p7"/>
          <p:cNvGrpSpPr/>
          <p:nvPr/>
        </p:nvGrpSpPr>
        <p:grpSpPr>
          <a:xfrm>
            <a:off x="0" y="6264839"/>
            <a:ext cx="7136780" cy="369332"/>
            <a:chOff x="0" y="6258465"/>
            <a:chExt cx="8333554" cy="369332"/>
          </a:xfrm>
        </p:grpSpPr>
        <p:sp>
          <p:nvSpPr>
            <p:cNvPr id="189" name="Google Shape;189;p7"/>
            <p:cNvSpPr/>
            <p:nvPr/>
          </p:nvSpPr>
          <p:spPr>
            <a:xfrm>
              <a:off x="4010524" y="6267972"/>
              <a:ext cx="432303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Understanding Stormwater</a:t>
              </a:r>
              <a:endParaRPr sz="1400" b="0" i="0" u="none" strike="noStrike" cap="none">
                <a:solidFill>
                  <a:srgbClr val="000000"/>
                </a:solidFill>
                <a:latin typeface="Arial"/>
                <a:ea typeface="Arial"/>
                <a:cs typeface="Arial"/>
                <a:sym typeface="Arial"/>
              </a:endParaRPr>
            </a:p>
          </p:txBody>
        </p:sp>
        <p:sp>
          <p:nvSpPr>
            <p:cNvPr id="190" name="Google Shape;190;p7"/>
            <p:cNvSpPr/>
            <p:nvPr/>
          </p:nvSpPr>
          <p:spPr>
            <a:xfrm>
              <a:off x="0" y="6267972"/>
              <a:ext cx="432303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p7"/>
            <p:cNvSpPr txBox="1"/>
            <p:nvPr/>
          </p:nvSpPr>
          <p:spPr>
            <a:xfrm>
              <a:off x="163290" y="6258465"/>
              <a:ext cx="397583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sp>
        <p:nvSpPr>
          <p:cNvPr id="192" name="Google Shape;192;p7"/>
          <p:cNvSpPr txBox="1"/>
          <p:nvPr/>
        </p:nvSpPr>
        <p:spPr>
          <a:xfrm>
            <a:off x="1605260" y="2424197"/>
            <a:ext cx="160011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Condensation</a:t>
            </a:r>
            <a:endParaRPr sz="1400" b="0" i="0" u="none" strike="noStrike" cap="none">
              <a:solidFill>
                <a:srgbClr val="000000"/>
              </a:solidFill>
              <a:latin typeface="Arial"/>
              <a:ea typeface="Arial"/>
              <a:cs typeface="Arial"/>
              <a:sym typeface="Arial"/>
            </a:endParaRPr>
          </a:p>
        </p:txBody>
      </p:sp>
      <p:sp>
        <p:nvSpPr>
          <p:cNvPr id="193" name="Google Shape;193;p7"/>
          <p:cNvSpPr txBox="1"/>
          <p:nvPr/>
        </p:nvSpPr>
        <p:spPr>
          <a:xfrm>
            <a:off x="1605260" y="4672521"/>
            <a:ext cx="139493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Evaporation</a:t>
            </a:r>
            <a:endParaRPr sz="1400" b="0" i="0" u="none" strike="noStrike" cap="none">
              <a:solidFill>
                <a:srgbClr val="000000"/>
              </a:solidFill>
              <a:latin typeface="Arial"/>
              <a:ea typeface="Arial"/>
              <a:cs typeface="Arial"/>
              <a:sym typeface="Arial"/>
            </a:endParaRPr>
          </a:p>
        </p:txBody>
      </p:sp>
      <p:sp>
        <p:nvSpPr>
          <p:cNvPr id="194" name="Google Shape;194;p7"/>
          <p:cNvSpPr txBox="1"/>
          <p:nvPr/>
        </p:nvSpPr>
        <p:spPr>
          <a:xfrm>
            <a:off x="2709380" y="3863979"/>
            <a:ext cx="157927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Precipitation</a:t>
            </a:r>
            <a:endParaRPr sz="1400" b="0" i="0" u="none" strike="noStrike" cap="none">
              <a:solidFill>
                <a:srgbClr val="000000"/>
              </a:solidFill>
              <a:latin typeface="Arial"/>
              <a:ea typeface="Arial"/>
              <a:cs typeface="Arial"/>
              <a:sym typeface="Arial"/>
            </a:endParaRPr>
          </a:p>
        </p:txBody>
      </p:sp>
      <p:sp>
        <p:nvSpPr>
          <p:cNvPr id="195" name="Google Shape;195;p7"/>
          <p:cNvSpPr txBox="1"/>
          <p:nvPr/>
        </p:nvSpPr>
        <p:spPr>
          <a:xfrm>
            <a:off x="4425644" y="5511445"/>
            <a:ext cx="218842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Stormwater Runoff</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8"/>
          <p:cNvPicPr preferRelativeResize="0"/>
          <p:nvPr/>
        </p:nvPicPr>
        <p:blipFill rotWithShape="1">
          <a:blip r:embed="rId3">
            <a:alphaModFix/>
          </a:blip>
          <a:srcRect/>
          <a:stretch/>
        </p:blipFill>
        <p:spPr>
          <a:xfrm>
            <a:off x="559561" y="1435269"/>
            <a:ext cx="10656744" cy="4448369"/>
          </a:xfrm>
          <a:prstGeom prst="rect">
            <a:avLst/>
          </a:prstGeom>
          <a:noFill/>
          <a:ln>
            <a:noFill/>
          </a:ln>
        </p:spPr>
      </p:pic>
      <p:sp>
        <p:nvSpPr>
          <p:cNvPr id="202" name="Google Shape;202;p8"/>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p8"/>
          <p:cNvSpPr txBox="1">
            <a:spLocks noGrp="1"/>
          </p:cNvSpPr>
          <p:nvPr>
            <p:ph type="title"/>
          </p:nvPr>
        </p:nvSpPr>
        <p:spPr>
          <a:xfrm>
            <a:off x="139838" y="-3472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Understanding Stormwater</a:t>
            </a:r>
            <a:endParaRPr/>
          </a:p>
        </p:txBody>
      </p:sp>
      <p:sp>
        <p:nvSpPr>
          <p:cNvPr id="204" name="Google Shape;204;p8"/>
          <p:cNvSpPr txBox="1">
            <a:spLocks noGrp="1"/>
          </p:cNvSpPr>
          <p:nvPr>
            <p:ph type="body" idx="1"/>
          </p:nvPr>
        </p:nvSpPr>
        <p:spPr>
          <a:xfrm>
            <a:off x="112643" y="749572"/>
            <a:ext cx="11939519" cy="1187171"/>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dirty="0">
                <a:solidFill>
                  <a:srgbClr val="458A50"/>
                </a:solidFill>
              </a:rPr>
              <a:t>More </a:t>
            </a:r>
            <a:r>
              <a:rPr lang="en-US" sz="2000" dirty="0">
                <a:solidFill>
                  <a:schemeClr val="accent1"/>
                </a:solidFill>
              </a:rPr>
              <a:t>impervious surfaces</a:t>
            </a:r>
            <a:r>
              <a:rPr lang="en-US" sz="2000" dirty="0">
                <a:solidFill>
                  <a:srgbClr val="458A50"/>
                </a:solidFill>
              </a:rPr>
              <a:t>, or surfaces that prevent water absorption like roads and roofs, mean that less water is absorbed, and more runoff flows through your community. </a:t>
            </a:r>
            <a:endParaRPr sz="1600" dirty="0">
              <a:solidFill>
                <a:srgbClr val="458A50"/>
              </a:solidFill>
            </a:endParaRPr>
          </a:p>
        </p:txBody>
      </p:sp>
      <p:sp>
        <p:nvSpPr>
          <p:cNvPr id="205" name="Google Shape;205;p8"/>
          <p:cNvSpPr txBox="1"/>
          <p:nvPr/>
        </p:nvSpPr>
        <p:spPr>
          <a:xfrm>
            <a:off x="6461779" y="5087453"/>
            <a:ext cx="74713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Century Gothic"/>
                <a:ea typeface="Century Gothic"/>
                <a:cs typeface="Century Gothic"/>
                <a:sym typeface="Century Gothic"/>
              </a:rPr>
              <a:t>RUNOFF</a:t>
            </a:r>
            <a:endParaRPr sz="1400" b="0" i="0" u="none" strike="noStrike" cap="none">
              <a:solidFill>
                <a:srgbClr val="000000"/>
              </a:solidFill>
              <a:latin typeface="Arial"/>
              <a:ea typeface="Arial"/>
              <a:cs typeface="Arial"/>
              <a:sym typeface="Arial"/>
            </a:endParaRPr>
          </a:p>
        </p:txBody>
      </p:sp>
      <p:sp>
        <p:nvSpPr>
          <p:cNvPr id="206" name="Google Shape;206;p8"/>
          <p:cNvSpPr txBox="1"/>
          <p:nvPr/>
        </p:nvSpPr>
        <p:spPr>
          <a:xfrm>
            <a:off x="2297579" y="5761367"/>
            <a:ext cx="759684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Nature provides cost-effective stormwater management. Forests, wetlands, and other natural landscapes absorb rainwater, where built systems lead to more runoff.</a:t>
            </a:r>
            <a:endParaRPr sz="1400" b="0" i="0" u="none" strike="noStrike" cap="none">
              <a:solidFill>
                <a:srgbClr val="000000"/>
              </a:solidFill>
              <a:latin typeface="Arial"/>
              <a:ea typeface="Arial"/>
              <a:cs typeface="Arial"/>
              <a:sym typeface="Arial"/>
            </a:endParaRPr>
          </a:p>
        </p:txBody>
      </p:sp>
      <p:grpSp>
        <p:nvGrpSpPr>
          <p:cNvPr id="207" name="Google Shape;207;p8"/>
          <p:cNvGrpSpPr/>
          <p:nvPr/>
        </p:nvGrpSpPr>
        <p:grpSpPr>
          <a:xfrm>
            <a:off x="0" y="6274653"/>
            <a:ext cx="7136780" cy="369332"/>
            <a:chOff x="0" y="6258465"/>
            <a:chExt cx="8333554" cy="369332"/>
          </a:xfrm>
        </p:grpSpPr>
        <p:sp>
          <p:nvSpPr>
            <p:cNvPr id="208" name="Google Shape;208;p8"/>
            <p:cNvSpPr/>
            <p:nvPr/>
          </p:nvSpPr>
          <p:spPr>
            <a:xfrm>
              <a:off x="4010524" y="6267972"/>
              <a:ext cx="432303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Understanding Stormwater</a:t>
              </a:r>
              <a:endParaRPr sz="1400" b="0" i="0" u="none" strike="noStrike" cap="none">
                <a:solidFill>
                  <a:srgbClr val="000000"/>
                </a:solidFill>
                <a:latin typeface="Arial"/>
                <a:ea typeface="Arial"/>
                <a:cs typeface="Arial"/>
                <a:sym typeface="Arial"/>
              </a:endParaRPr>
            </a:p>
          </p:txBody>
        </p:sp>
        <p:sp>
          <p:nvSpPr>
            <p:cNvPr id="209" name="Google Shape;209;p8"/>
            <p:cNvSpPr/>
            <p:nvPr/>
          </p:nvSpPr>
          <p:spPr>
            <a:xfrm>
              <a:off x="0" y="6267972"/>
              <a:ext cx="432303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 name="Google Shape;210;p8"/>
            <p:cNvSpPr txBox="1"/>
            <p:nvPr/>
          </p:nvSpPr>
          <p:spPr>
            <a:xfrm>
              <a:off x="163290" y="6258465"/>
              <a:ext cx="397583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Protecting Your Infrastructure</a:t>
              </a:r>
              <a:endParaRPr sz="1400" b="0" i="0" u="none" strike="noStrike" cap="none">
                <a:solidFill>
                  <a:srgbClr val="000000"/>
                </a:solidFill>
                <a:latin typeface="Arial"/>
                <a:ea typeface="Arial"/>
                <a:cs typeface="Arial"/>
                <a:sym typeface="Arial"/>
              </a:endParaRPr>
            </a:p>
          </p:txBody>
        </p:sp>
      </p:grpSp>
      <p:sp>
        <p:nvSpPr>
          <p:cNvPr id="211" name="Google Shape;211;p8"/>
          <p:cNvSpPr txBox="1"/>
          <p:nvPr/>
        </p:nvSpPr>
        <p:spPr>
          <a:xfrm>
            <a:off x="4246117" y="4897812"/>
            <a:ext cx="74713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Century Gothic"/>
                <a:ea typeface="Century Gothic"/>
                <a:cs typeface="Century Gothic"/>
                <a:sym typeface="Century Gothic"/>
              </a:rPr>
              <a:t>RUNOFF</a:t>
            </a:r>
            <a:endParaRPr sz="1400" b="0" i="0" u="none" strike="noStrike" cap="none">
              <a:solidFill>
                <a:srgbClr val="000000"/>
              </a:solidFill>
              <a:latin typeface="Arial"/>
              <a:ea typeface="Arial"/>
              <a:cs typeface="Arial"/>
              <a:sym typeface="Arial"/>
            </a:endParaRPr>
          </a:p>
        </p:txBody>
      </p:sp>
      <p:sp>
        <p:nvSpPr>
          <p:cNvPr id="212" name="Google Shape;212;p8"/>
          <p:cNvSpPr txBox="1"/>
          <p:nvPr/>
        </p:nvSpPr>
        <p:spPr>
          <a:xfrm>
            <a:off x="1796952" y="5539057"/>
            <a:ext cx="1251045"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Century Gothic"/>
                <a:ea typeface="Century Gothic"/>
                <a:cs typeface="Century Gothic"/>
                <a:sym typeface="Century Gothic"/>
              </a:rPr>
              <a:t>GROUNDWATER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Custom 2">
      <a:dk1>
        <a:srgbClr val="262626"/>
      </a:dk1>
      <a:lt1>
        <a:srgbClr val="FFFFFF"/>
      </a:lt1>
      <a:dk2>
        <a:srgbClr val="193397"/>
      </a:dk2>
      <a:lt2>
        <a:srgbClr val="B4C5C8"/>
      </a:lt2>
      <a:accent1>
        <a:srgbClr val="6B8B91"/>
      </a:accent1>
      <a:accent2>
        <a:srgbClr val="E68000"/>
      </a:accent2>
      <a:accent3>
        <a:srgbClr val="6B8B91"/>
      </a:accent3>
      <a:accent4>
        <a:srgbClr val="E68004"/>
      </a:accent4>
      <a:accent5>
        <a:srgbClr val="193397"/>
      </a:accent5>
      <a:accent6>
        <a:srgbClr val="6B8B91"/>
      </a:accent6>
      <a:hlink>
        <a:srgbClr val="193397"/>
      </a:hlink>
      <a:folHlink>
        <a:srgbClr val="1933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3647</Words>
  <Application>Microsoft Macintosh PowerPoint</Application>
  <PresentationFormat>Widescreen</PresentationFormat>
  <Paragraphs>340</Paragraphs>
  <Slides>28</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Montserrat</vt:lpstr>
      <vt:lpstr>Arial</vt:lpstr>
      <vt:lpstr>Impact</vt:lpstr>
      <vt:lpstr>Century Gothic</vt:lpstr>
      <vt:lpstr>Calibri</vt:lpstr>
      <vt:lpstr>Office Theme</vt:lpstr>
      <vt:lpstr>A Local Government Guide to the Chesapeake Bay</vt:lpstr>
      <vt:lpstr>Content Developed By</vt:lpstr>
      <vt:lpstr>Table of Contents</vt:lpstr>
      <vt:lpstr>A Guide For Local Governments</vt:lpstr>
      <vt:lpstr>Laying Foundations</vt:lpstr>
      <vt:lpstr>What You’ll Learn</vt:lpstr>
      <vt:lpstr>PowerPoint Presentation</vt:lpstr>
      <vt:lpstr>Understanding Stormwater</vt:lpstr>
      <vt:lpstr>Understanding Stormwater</vt:lpstr>
      <vt:lpstr>Sewers and Stormwater</vt:lpstr>
      <vt:lpstr>PowerPoint Presentation</vt:lpstr>
      <vt:lpstr>Critical Infrastructure</vt:lpstr>
      <vt:lpstr>Public Health</vt:lpstr>
      <vt:lpstr>Public Health</vt:lpstr>
      <vt:lpstr>The Economy</vt:lpstr>
      <vt:lpstr>Education</vt:lpstr>
      <vt:lpstr>PowerPoint Presentation</vt:lpstr>
      <vt:lpstr>PowerPoint Presentation</vt:lpstr>
      <vt:lpstr>Natural Landscapes</vt:lpstr>
      <vt:lpstr>Wetlands</vt:lpstr>
      <vt:lpstr>Green Infrastructure</vt:lpstr>
      <vt:lpstr>Sustainable Schools</vt:lpstr>
      <vt:lpstr>PowerPoint Presentation</vt:lpstr>
      <vt:lpstr>Planning for More Rain</vt:lpstr>
      <vt:lpstr>Planning for Higher Waters</vt:lpstr>
      <vt:lpstr>What You Can Do</vt:lpstr>
      <vt:lpstr>To Learn More</vt:lpstr>
      <vt:lpstr>Glossary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Local Government Guide to the Chesapeake Bay</dc:title>
  <dc:creator>Paula Jasinski</dc:creator>
  <cp:lastModifiedBy>Macon Thompson</cp:lastModifiedBy>
  <cp:revision>9</cp:revision>
  <dcterms:created xsi:type="dcterms:W3CDTF">2020-09-04T19:34:10Z</dcterms:created>
  <dcterms:modified xsi:type="dcterms:W3CDTF">2023-07-21T16:28:45Z</dcterms:modified>
</cp:coreProperties>
</file>